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6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182" autoAdjust="0"/>
    <p:restoredTop sz="94651"/>
  </p:normalViewPr>
  <p:slideViewPr>
    <p:cSldViewPr snapToGrid="0">
      <p:cViewPr varScale="1">
        <p:scale>
          <a:sx n="85" d="100"/>
          <a:sy n="85" d="100"/>
        </p:scale>
        <p:origin x="208" y="7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897149-1B2D-FE4A-8AE9-8AA22F638EBA}" type="datetimeFigureOut">
              <a:rPr lang="it-IT" smtClean="0"/>
              <a:t>10/04/26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634B7-3CCA-024C-A9A9-08FF7DB143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2444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B0753-9FA4-5128-4C7F-69CD39D3C1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066F59-BA05-C4B1-09ED-4187C9B151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026898-CCC9-A97E-5FE4-2E3ABB80C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B278-D2D4-49EF-997C-230F63CD4D1E}" type="datetimeFigureOut">
              <a:rPr lang="en-GB" smtClean="0"/>
              <a:t>10/04/2026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2175DA-FFE3-C130-DB07-D989B6CC1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8C8CEB-580B-C912-3228-72887DABC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AD1C-A48E-4C24-997B-C545FC7B718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901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456D5-EE68-0AE8-5ABD-5A65F12C1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CEE9E5-B2D1-BA8A-D716-CFA5A13DE4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824A9A-51B2-18FE-A808-19AA29F2A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B278-D2D4-49EF-997C-230F63CD4D1E}" type="datetimeFigureOut">
              <a:rPr lang="en-GB" smtClean="0"/>
              <a:t>10/04/2026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C190DD-68FF-C2C1-380A-A6B23D026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7749C3-E1CB-00E4-B8E2-192389817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AD1C-A48E-4C24-997B-C545FC7B718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8798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26C102-736C-01DD-8F36-AFFE2C8B7C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8C413E-FE90-BE0B-1467-E39044F5DF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AE09CF-0997-0CEB-2484-D8F629DE5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B278-D2D4-49EF-997C-230F63CD4D1E}" type="datetimeFigureOut">
              <a:rPr lang="en-GB" smtClean="0"/>
              <a:t>10/04/2026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0E6616-19B4-D4A2-B419-80F1650FC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BF3E5B-46BA-6CBF-0F45-51C44EC9A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AD1C-A48E-4C24-997B-C545FC7B718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2092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DF38F-A480-DFC3-D9F6-8A9AB7A95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4AD3A7-DDA6-4AAD-E3A6-F7F207970F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5587BE-1B06-0024-C565-1634C2B17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B278-D2D4-49EF-997C-230F63CD4D1E}" type="datetimeFigureOut">
              <a:rPr lang="en-GB" smtClean="0"/>
              <a:t>10/04/2026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A8687B-513B-1473-B777-C64FC5878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C620FD-60CD-E500-E88F-F0B836944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AD1C-A48E-4C24-997B-C545FC7B718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6569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9E3CB-96C2-9B3F-C919-6A1F3A34B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2EDBD5-0D1A-BD93-BB54-AF78B7B173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A9EA75-A976-E516-9D31-5B51B3B14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B278-D2D4-49EF-997C-230F63CD4D1E}" type="datetimeFigureOut">
              <a:rPr lang="en-GB" smtClean="0"/>
              <a:t>10/04/2026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515862-AB3E-8492-9477-0F7615AE6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FA5264-729D-E6A7-47A6-442614CE2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AD1C-A48E-4C24-997B-C545FC7B718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355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714BE-A36E-9FFC-6BF6-98B6EB928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A05936-A099-9777-36D8-4FC049B7EE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A1D136-C565-CE84-E954-25D6D9DD84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13BE52-453A-040B-2037-56971EDEC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B278-D2D4-49EF-997C-230F63CD4D1E}" type="datetimeFigureOut">
              <a:rPr lang="en-GB" smtClean="0"/>
              <a:t>10/04/2026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04C3C3-41DF-03AF-9572-5012EB7B0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AA40D6-4A05-246D-1A0E-1297A3A73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AD1C-A48E-4C24-997B-C545FC7B718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5884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148D0-F5DE-C175-AB4D-39EE896FB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966656-65BF-70D3-4E87-B64D1DB240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E9C8C8-514E-4D44-3330-03818AA443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3FD76F-F44C-BA4C-4558-E7E28AA914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7C659C-57D5-A2CD-E303-D525349F47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345FB8-211D-0FA0-7AFC-B841FA5E6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B278-D2D4-49EF-997C-230F63CD4D1E}" type="datetimeFigureOut">
              <a:rPr lang="en-GB" smtClean="0"/>
              <a:t>10/04/2026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89BA9F-F8C9-6D6E-DE59-0B94669AF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4B8586-441B-7929-1486-EA0865989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AD1C-A48E-4C24-997B-C545FC7B718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327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5717A-8DEA-0D1D-8165-00B718328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81440F-4256-F8CE-320B-672FBFB1C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B278-D2D4-49EF-997C-230F63CD4D1E}" type="datetimeFigureOut">
              <a:rPr lang="en-GB" smtClean="0"/>
              <a:t>10/04/2026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1EE189-9625-B8AB-4003-26EF70692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0ECEEF-8821-7256-DD01-9851C8822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AD1C-A48E-4C24-997B-C545FC7B718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2312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7A8463-613C-1DC1-E2F6-B1E39B60D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B278-D2D4-49EF-997C-230F63CD4D1E}" type="datetimeFigureOut">
              <a:rPr lang="en-GB" smtClean="0"/>
              <a:t>10/04/2026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4555CC-751C-80B7-7B41-8288D6EDD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605398-1769-285C-5B8E-A06D0A664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AD1C-A48E-4C24-997B-C545FC7B718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1954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36AE9-42E4-5BD7-3A31-39E4BE260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2A83FB-AADF-B35A-A4AC-6FA757085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9431A9-5751-C625-62D4-A1EC5D6978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F05963-20DC-A0BC-12C8-0E307471E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B278-D2D4-49EF-997C-230F63CD4D1E}" type="datetimeFigureOut">
              <a:rPr lang="en-GB" smtClean="0"/>
              <a:t>10/04/2026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C49991-3760-0DC8-BAB1-8FE4F90C6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E5D3F7-4BE4-1FA2-E12A-E60A37FBF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AD1C-A48E-4C24-997B-C545FC7B718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6459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7750E-1B56-1688-A698-0C3D86BCF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238DC0-B896-91B4-34EE-2C1990763D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D2613F-A68D-C5D0-99C7-7D64851CC2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90BA76-453A-DDBE-1397-93726F75D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B278-D2D4-49EF-997C-230F63CD4D1E}" type="datetimeFigureOut">
              <a:rPr lang="en-GB" smtClean="0"/>
              <a:t>10/04/2026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BA1875-9B0C-8647-6499-90A0D09E8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A57F2C-B2FF-BEEE-F9A9-4F5C6639B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AD1C-A48E-4C24-997B-C545FC7B718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3682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A862331-8281-20C0-C6DF-60ADDE0C0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15D481-7205-3F21-A4FF-65AE5470F2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5C3EA9-6799-B829-B26C-EEC9753A17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516B278-D2D4-49EF-997C-230F63CD4D1E}" type="datetimeFigureOut">
              <a:rPr lang="en-GB" smtClean="0"/>
              <a:t>10/04/2026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5F612D-A06A-582B-E175-21C5BBF3C2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6D0D36-1517-1A12-DD6E-4B0C74B241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6DAD1C-A48E-4C24-997B-C545FC7B718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3985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698500" y="177800"/>
            <a:ext cx="10795000" cy="3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1B3A5C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Z-Health  —  Work Package Structure</a:t>
            </a:r>
            <a:endParaRPr/>
          </a:p>
        </p:txBody>
      </p:sp>
      <p:sp>
        <p:nvSpPr>
          <p:cNvPr id="85" name="Google Shape;85;p1"/>
          <p:cNvSpPr/>
          <p:nvPr/>
        </p:nvSpPr>
        <p:spPr>
          <a:xfrm>
            <a:off x="698500" y="621862"/>
            <a:ext cx="1016000" cy="25400"/>
          </a:xfrm>
          <a:prstGeom prst="rect">
            <a:avLst/>
          </a:prstGeom>
          <a:solidFill>
            <a:srgbClr val="D97B2B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"/>
          <p:cNvSpPr/>
          <p:nvPr/>
        </p:nvSpPr>
        <p:spPr>
          <a:xfrm rot="-5400000">
            <a:off x="-2254633" y="3409239"/>
            <a:ext cx="5621173" cy="584200"/>
          </a:xfrm>
          <a:prstGeom prst="roundRect">
            <a:avLst>
              <a:gd name="adj" fmla="val 7000"/>
            </a:avLst>
          </a:prstGeom>
          <a:solidFill>
            <a:srgbClr val="1B3A5C"/>
          </a:solidFill>
          <a:ln>
            <a:noFill/>
          </a:ln>
          <a:effectLst>
            <a:outerShdw blurRad="25400" dist="6350" dir="5400000" algn="t" rotWithShape="0">
              <a:srgbClr val="000000">
                <a:alpha val="10196"/>
              </a:srgbClr>
            </a:outerShdw>
          </a:effectLst>
        </p:spPr>
        <p:txBody>
          <a:bodyPr spcFirstLastPara="1" wrap="square" lIns="54000" tIns="27000" rIns="54000" bIns="270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>
                <a:solidFill>
                  <a:srgbClr val="FFFFF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WP1  Project Coordination &amp; Management</a:t>
            </a:r>
            <a:endParaRPr/>
          </a:p>
        </p:txBody>
      </p:sp>
      <p:sp>
        <p:nvSpPr>
          <p:cNvPr id="87" name="Google Shape;87;p1"/>
          <p:cNvSpPr/>
          <p:nvPr/>
        </p:nvSpPr>
        <p:spPr>
          <a:xfrm rot="5400000">
            <a:off x="8825460" y="3409239"/>
            <a:ext cx="5621174" cy="584200"/>
          </a:xfrm>
          <a:prstGeom prst="roundRect">
            <a:avLst>
              <a:gd name="adj" fmla="val 7000"/>
            </a:avLst>
          </a:prstGeom>
          <a:solidFill>
            <a:srgbClr val="2C5F7C"/>
          </a:solidFill>
          <a:ln>
            <a:noFill/>
          </a:ln>
          <a:effectLst>
            <a:outerShdw blurRad="25400" dist="6350" dir="5400000" algn="t" rotWithShape="0">
              <a:srgbClr val="000000">
                <a:alpha val="10196"/>
              </a:srgbClr>
            </a:outerShdw>
          </a:effectLst>
        </p:spPr>
        <p:txBody>
          <a:bodyPr spcFirstLastPara="1" wrap="square" lIns="54000" tIns="27000" rIns="54000" bIns="270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>
                <a:solidFill>
                  <a:srgbClr val="FFFFF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WP2  Ethics</a:t>
            </a:r>
            <a:endParaRPr/>
          </a:p>
        </p:txBody>
      </p:sp>
      <p:sp>
        <p:nvSpPr>
          <p:cNvPr id="88" name="Google Shape;88;p1"/>
          <p:cNvSpPr/>
          <p:nvPr/>
        </p:nvSpPr>
        <p:spPr>
          <a:xfrm>
            <a:off x="1024760" y="890752"/>
            <a:ext cx="10142481" cy="584200"/>
          </a:xfrm>
          <a:prstGeom prst="roundRect">
            <a:avLst>
              <a:gd name="adj" fmla="val 7000"/>
            </a:avLst>
          </a:prstGeom>
          <a:solidFill>
            <a:srgbClr val="2E7D6F"/>
          </a:solidFill>
          <a:ln>
            <a:noFill/>
          </a:ln>
          <a:effectLst>
            <a:outerShdw blurRad="25400" dist="6350" dir="5400000" algn="t" rotWithShape="0">
              <a:srgbClr val="000000">
                <a:alpha val="10196"/>
              </a:srgbClr>
            </a:outerShdw>
          </a:effectLst>
        </p:spPr>
        <p:txBody>
          <a:bodyPr spcFirstLastPara="1" wrap="square" lIns="54000" tIns="27000" rIns="54000" bIns="270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>
                <a:solidFill>
                  <a:srgbClr val="FFFFF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WP3 – NCD Evidence Framework &amp; Disease Context: behavioural underpinnings of interventions</a:t>
            </a:r>
            <a:endParaRPr/>
          </a:p>
        </p:txBody>
      </p:sp>
      <p:sp>
        <p:nvSpPr>
          <p:cNvPr id="89" name="Google Shape;89;p1"/>
          <p:cNvSpPr/>
          <p:nvPr/>
        </p:nvSpPr>
        <p:spPr>
          <a:xfrm>
            <a:off x="1046435" y="2262790"/>
            <a:ext cx="4944462" cy="858782"/>
          </a:xfrm>
          <a:prstGeom prst="roundRect">
            <a:avLst>
              <a:gd name="adj" fmla="val 7000"/>
            </a:avLst>
          </a:prstGeom>
          <a:solidFill>
            <a:srgbClr val="3A8FB7"/>
          </a:solidFill>
          <a:ln>
            <a:noFill/>
          </a:ln>
          <a:effectLst>
            <a:outerShdw blurRad="25400" dist="6350" dir="5400000" algn="t" rotWithShape="0">
              <a:srgbClr val="000000">
                <a:alpha val="10196"/>
              </a:srgbClr>
            </a:outerShdw>
          </a:effectLst>
        </p:spPr>
        <p:txBody>
          <a:bodyPr spcFirstLastPara="1" wrap="square" lIns="54000" tIns="27000" rIns="54000" bIns="270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>
                <a:solidFill>
                  <a:srgbClr val="FFFFF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WP4 – Multi-component Intervention 2, Co-creation and Planning</a:t>
            </a:r>
            <a:r>
              <a:rPr lang="en-US" sz="1100" b="1">
                <a:solidFill>
                  <a:srgbClr val="FFFFF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: </a:t>
            </a:r>
            <a:br>
              <a:rPr lang="en-US" sz="1100" b="1">
                <a:solidFill>
                  <a:srgbClr val="FFFFF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</a:br>
            <a:r>
              <a:rPr lang="en-US" sz="1100" b="1">
                <a:solidFill>
                  <a:srgbClr val="FFFFF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Upper secondary school/ late adolescence (age 16–18)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100" b="1">
              <a:solidFill>
                <a:srgbClr val="FFFFFF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FFFFF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Tasks will correspond to relevant intervention domains</a:t>
            </a:r>
            <a:endParaRPr/>
          </a:p>
        </p:txBody>
      </p:sp>
      <p:sp>
        <p:nvSpPr>
          <p:cNvPr id="90" name="Google Shape;90;p1"/>
          <p:cNvSpPr/>
          <p:nvPr/>
        </p:nvSpPr>
        <p:spPr>
          <a:xfrm>
            <a:off x="6189278" y="2262790"/>
            <a:ext cx="4975336" cy="858782"/>
          </a:xfrm>
          <a:prstGeom prst="roundRect">
            <a:avLst>
              <a:gd name="adj" fmla="val 7000"/>
            </a:avLst>
          </a:prstGeom>
          <a:solidFill>
            <a:srgbClr val="3A8FB7"/>
          </a:solidFill>
          <a:ln>
            <a:noFill/>
          </a:ln>
          <a:effectLst>
            <a:outerShdw blurRad="25400" dist="6350" dir="5400000" algn="t" rotWithShape="0">
              <a:srgbClr val="000000">
                <a:alpha val="10196"/>
              </a:srgbClr>
            </a:outerShdw>
          </a:effectLst>
        </p:spPr>
        <p:txBody>
          <a:bodyPr spcFirstLastPara="1" wrap="square" lIns="54000" tIns="27000" rIns="54000" bIns="270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>
                <a:solidFill>
                  <a:srgbClr val="FFFFF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WP5 – Multi-component Intervention 2, Co-creation and Planning</a:t>
            </a:r>
            <a:r>
              <a:rPr lang="en-US" sz="1100" b="1">
                <a:solidFill>
                  <a:srgbClr val="FFFFF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: </a:t>
            </a:r>
            <a:br>
              <a:rPr lang="en-US" sz="1100" b="1">
                <a:solidFill>
                  <a:srgbClr val="FFFFF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</a:br>
            <a:r>
              <a:rPr lang="en-US" sz="1100" b="1">
                <a:solidFill>
                  <a:srgbClr val="FFFFF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Adolescence / adult (age 18–25)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100" b="1">
              <a:solidFill>
                <a:srgbClr val="FFFFFF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FFFFF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Tasks will correspond to relevant intervention domains</a:t>
            </a:r>
            <a:endParaRPr sz="1100" b="1">
              <a:solidFill>
                <a:srgbClr val="FFFFFF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1046435" y="3373766"/>
            <a:ext cx="8048735" cy="969087"/>
          </a:xfrm>
          <a:prstGeom prst="roundRect">
            <a:avLst>
              <a:gd name="adj" fmla="val 7000"/>
            </a:avLst>
          </a:prstGeom>
          <a:solidFill>
            <a:srgbClr val="D97B2B"/>
          </a:solidFill>
          <a:ln>
            <a:noFill/>
          </a:ln>
          <a:effectLst>
            <a:outerShdw blurRad="25400" dist="6350" dir="5400000" algn="t" rotWithShape="0">
              <a:srgbClr val="000000">
                <a:alpha val="10196"/>
              </a:srgbClr>
            </a:outerShdw>
          </a:effectLst>
        </p:spPr>
        <p:txBody>
          <a:bodyPr spcFirstLastPara="1" wrap="square" lIns="54000" tIns="27000" rIns="54000" bIns="270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>
                <a:solidFill>
                  <a:srgbClr val="FFFFF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WP6  Intervention Implementation in Countries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00" b="1">
              <a:solidFill>
                <a:srgbClr val="FFFFFF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FFFFF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Tasks will correspond to country implementations</a:t>
            </a:r>
            <a:endParaRPr/>
          </a:p>
        </p:txBody>
      </p:sp>
      <p:sp>
        <p:nvSpPr>
          <p:cNvPr id="92" name="Google Shape;92;p1"/>
          <p:cNvSpPr/>
          <p:nvPr/>
        </p:nvSpPr>
        <p:spPr>
          <a:xfrm>
            <a:off x="1061546" y="4630794"/>
            <a:ext cx="8048733" cy="876300"/>
          </a:xfrm>
          <a:prstGeom prst="roundRect">
            <a:avLst>
              <a:gd name="adj" fmla="val 7000"/>
            </a:avLst>
          </a:prstGeom>
          <a:solidFill>
            <a:srgbClr val="4A9E7A"/>
          </a:solidFill>
          <a:ln>
            <a:noFill/>
          </a:ln>
          <a:effectLst>
            <a:outerShdw blurRad="25400" dist="6350" dir="5400000" algn="t" rotWithShape="0">
              <a:srgbClr val="000000">
                <a:alpha val="10196"/>
              </a:srgbClr>
            </a:outerShdw>
          </a:effectLst>
        </p:spPr>
        <p:txBody>
          <a:bodyPr spcFirstLastPara="1" wrap="square" lIns="54000" tIns="27000" rIns="54000" bIns="270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>
                <a:solidFill>
                  <a:srgbClr val="FFFFF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WP7  Evaluation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00" b="1">
              <a:solidFill>
                <a:srgbClr val="FFFFFF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FFFFF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Tasks: 7.1. Real world data infrastructure; 7.2. Evaluation Design; 7.3. Impact assessment; 7.4. Equity</a:t>
            </a:r>
            <a:endParaRPr/>
          </a:p>
        </p:txBody>
      </p:sp>
      <p:sp>
        <p:nvSpPr>
          <p:cNvPr id="93" name="Google Shape;93;p1"/>
          <p:cNvSpPr/>
          <p:nvPr/>
        </p:nvSpPr>
        <p:spPr>
          <a:xfrm>
            <a:off x="9323772" y="3373766"/>
            <a:ext cx="1840842" cy="2159000"/>
          </a:xfrm>
          <a:prstGeom prst="roundRect">
            <a:avLst>
              <a:gd name="adj" fmla="val 5000"/>
            </a:avLst>
          </a:prstGeom>
          <a:solidFill>
            <a:srgbClr val="6B5CA5"/>
          </a:solidFill>
          <a:ln>
            <a:noFill/>
          </a:ln>
          <a:effectLst>
            <a:outerShdw blurRad="25400" dist="6350" dir="5400000" algn="t" rotWithShape="0">
              <a:srgbClr val="000000">
                <a:alpha val="10196"/>
              </a:srgbClr>
            </a:outerShdw>
          </a:effectLst>
        </p:spPr>
        <p:txBody>
          <a:bodyPr spcFirstLastPara="1" wrap="square" lIns="36000" tIns="27000" rIns="36000" bIns="27000" anchor="ctr" anchorCtr="0">
            <a:noAutofit/>
          </a:bodyPr>
          <a:lstStyle/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>
                <a:solidFill>
                  <a:srgbClr val="FFFFF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WP8</a:t>
            </a:r>
            <a:endParaRPr/>
          </a:p>
          <a:p>
            <a:pPr marL="0" marR="0" lvl="0" indent="0" algn="ctr" rtl="0">
              <a:lnSpc>
                <a:spcPct val="11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FFFFF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Sustainable implementation, </a:t>
            </a:r>
            <a:endParaRPr/>
          </a:p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FFFFF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Policy Simulation</a:t>
            </a:r>
            <a:endParaRPr/>
          </a:p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FFFFF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&amp; Foresight</a:t>
            </a:r>
            <a:endParaRPr/>
          </a:p>
        </p:txBody>
      </p:sp>
      <p:sp>
        <p:nvSpPr>
          <p:cNvPr id="94" name="Google Shape;94;p1"/>
          <p:cNvSpPr/>
          <p:nvPr/>
        </p:nvSpPr>
        <p:spPr>
          <a:xfrm>
            <a:off x="1024758" y="5735966"/>
            <a:ext cx="10142477" cy="775960"/>
          </a:xfrm>
          <a:prstGeom prst="roundRect">
            <a:avLst>
              <a:gd name="adj" fmla="val 7000"/>
            </a:avLst>
          </a:prstGeom>
          <a:solidFill>
            <a:srgbClr val="5D6D7E"/>
          </a:solidFill>
          <a:ln>
            <a:noFill/>
          </a:ln>
          <a:effectLst>
            <a:outerShdw blurRad="25400" dist="6350" dir="5400000" algn="t" rotWithShape="0">
              <a:srgbClr val="000000">
                <a:alpha val="10196"/>
              </a:srgbClr>
            </a:outerShdw>
          </a:effectLst>
        </p:spPr>
        <p:txBody>
          <a:bodyPr spcFirstLastPara="1" wrap="square" lIns="54000" tIns="27000" rIns="54000" bIns="270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>
                <a:solidFill>
                  <a:srgbClr val="FFFFF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WP9  Communication, Stakeholder engagement, Dissemination &amp; Exploitation</a:t>
            </a:r>
            <a:endParaRPr/>
          </a:p>
        </p:txBody>
      </p:sp>
      <p:cxnSp>
        <p:nvCxnSpPr>
          <p:cNvPr id="95" name="Google Shape;95;p1"/>
          <p:cNvCxnSpPr/>
          <p:nvPr/>
        </p:nvCxnSpPr>
        <p:spPr>
          <a:xfrm>
            <a:off x="3692192" y="2059590"/>
            <a:ext cx="0" cy="203200"/>
          </a:xfrm>
          <a:prstGeom prst="straightConnector1">
            <a:avLst/>
          </a:prstGeom>
          <a:noFill/>
          <a:ln w="25400" cap="rnd" cmpd="sng">
            <a:solidFill>
              <a:srgbClr val="7A8A9A"/>
            </a:solidFill>
            <a:prstDash val="solid"/>
            <a:round/>
            <a:headEnd type="none" w="sm" len="sm"/>
            <a:tailEnd type="triangle" w="lg" len="lg"/>
          </a:ln>
        </p:spPr>
      </p:cxnSp>
      <p:cxnSp>
        <p:nvCxnSpPr>
          <p:cNvPr id="96" name="Google Shape;96;p1"/>
          <p:cNvCxnSpPr/>
          <p:nvPr/>
        </p:nvCxnSpPr>
        <p:spPr>
          <a:xfrm>
            <a:off x="9110279" y="5030952"/>
            <a:ext cx="246774" cy="0"/>
          </a:xfrm>
          <a:prstGeom prst="straightConnector1">
            <a:avLst/>
          </a:prstGeom>
          <a:noFill/>
          <a:ln w="25400" cap="rnd" cmpd="sng">
            <a:solidFill>
              <a:srgbClr val="7A8A9A"/>
            </a:solidFill>
            <a:prstDash val="solid"/>
            <a:round/>
            <a:headEnd type="none" w="sm" len="sm"/>
            <a:tailEnd type="triangle" w="lg" len="lg"/>
          </a:ln>
        </p:spPr>
      </p:cxnSp>
      <p:cxnSp>
        <p:nvCxnSpPr>
          <p:cNvPr id="97" name="Google Shape;97;p1"/>
          <p:cNvCxnSpPr/>
          <p:nvPr/>
        </p:nvCxnSpPr>
        <p:spPr>
          <a:xfrm>
            <a:off x="8722486" y="3170566"/>
            <a:ext cx="0" cy="203200"/>
          </a:xfrm>
          <a:prstGeom prst="straightConnector1">
            <a:avLst/>
          </a:prstGeom>
          <a:noFill/>
          <a:ln w="25400" cap="rnd" cmpd="sng">
            <a:solidFill>
              <a:srgbClr val="7A8A9A"/>
            </a:solidFill>
            <a:prstDash val="solid"/>
            <a:round/>
            <a:headEnd type="none" w="sm" len="sm"/>
            <a:tailEnd type="triangle" w="lg" len="lg"/>
          </a:ln>
        </p:spPr>
      </p:cxnSp>
      <p:cxnSp>
        <p:nvCxnSpPr>
          <p:cNvPr id="98" name="Google Shape;98;p1"/>
          <p:cNvCxnSpPr/>
          <p:nvPr/>
        </p:nvCxnSpPr>
        <p:spPr>
          <a:xfrm>
            <a:off x="8702785" y="2059590"/>
            <a:ext cx="0" cy="203200"/>
          </a:xfrm>
          <a:prstGeom prst="straightConnector1">
            <a:avLst/>
          </a:prstGeom>
          <a:noFill/>
          <a:ln w="25400" cap="rnd" cmpd="sng">
            <a:solidFill>
              <a:srgbClr val="7A8A9A"/>
            </a:solidFill>
            <a:prstDash val="solid"/>
            <a:round/>
            <a:headEnd type="none" w="sm" len="sm"/>
            <a:tailEnd type="triangle" w="lg" len="lg"/>
          </a:ln>
        </p:spPr>
      </p:cxnSp>
      <p:cxnSp>
        <p:nvCxnSpPr>
          <p:cNvPr id="99" name="Google Shape;99;p1"/>
          <p:cNvCxnSpPr/>
          <p:nvPr/>
        </p:nvCxnSpPr>
        <p:spPr>
          <a:xfrm>
            <a:off x="3692192" y="3170566"/>
            <a:ext cx="0" cy="203200"/>
          </a:xfrm>
          <a:prstGeom prst="straightConnector1">
            <a:avLst/>
          </a:prstGeom>
          <a:noFill/>
          <a:ln w="25400" cap="rnd" cmpd="sng">
            <a:solidFill>
              <a:srgbClr val="7A8A9A"/>
            </a:solidFill>
            <a:prstDash val="solid"/>
            <a:round/>
            <a:headEnd type="none" w="sm" len="sm"/>
            <a:tailEnd type="triangle" w="lg" len="lg"/>
          </a:ln>
        </p:spPr>
      </p:cxnSp>
      <p:cxnSp>
        <p:nvCxnSpPr>
          <p:cNvPr id="100" name="Google Shape;100;p1"/>
          <p:cNvCxnSpPr/>
          <p:nvPr/>
        </p:nvCxnSpPr>
        <p:spPr>
          <a:xfrm>
            <a:off x="10315900" y="5532766"/>
            <a:ext cx="0" cy="203200"/>
          </a:xfrm>
          <a:prstGeom prst="straightConnector1">
            <a:avLst/>
          </a:prstGeom>
          <a:noFill/>
          <a:ln w="25400" cap="rnd" cmpd="sng">
            <a:solidFill>
              <a:srgbClr val="7A8A9A"/>
            </a:solidFill>
            <a:prstDash val="solid"/>
            <a:round/>
            <a:headEnd type="none" w="sm" len="sm"/>
            <a:tailEnd type="triangle" w="lg" len="lg"/>
          </a:ln>
        </p:spPr>
      </p:cxnSp>
      <p:cxnSp>
        <p:nvCxnSpPr>
          <p:cNvPr id="101" name="Google Shape;101;p1"/>
          <p:cNvCxnSpPr/>
          <p:nvPr/>
        </p:nvCxnSpPr>
        <p:spPr>
          <a:xfrm>
            <a:off x="5156200" y="4382813"/>
            <a:ext cx="0" cy="203200"/>
          </a:xfrm>
          <a:prstGeom prst="straightConnector1">
            <a:avLst/>
          </a:prstGeom>
          <a:noFill/>
          <a:ln w="25400" cap="rnd" cmpd="sng">
            <a:solidFill>
              <a:srgbClr val="7A8A9A"/>
            </a:solidFill>
            <a:prstDash val="solid"/>
            <a:round/>
            <a:headEnd type="none" w="sm" len="sm"/>
            <a:tailEnd type="triangle" w="lg" len="lg"/>
          </a:ln>
        </p:spPr>
      </p:cxnSp>
      <p:cxnSp>
        <p:nvCxnSpPr>
          <p:cNvPr id="102" name="Google Shape;102;p1"/>
          <p:cNvCxnSpPr/>
          <p:nvPr/>
        </p:nvCxnSpPr>
        <p:spPr>
          <a:xfrm>
            <a:off x="5156200" y="5532766"/>
            <a:ext cx="0" cy="203200"/>
          </a:xfrm>
          <a:prstGeom prst="straightConnector1">
            <a:avLst/>
          </a:prstGeom>
          <a:noFill/>
          <a:ln w="25400" cap="rnd" cmpd="sng">
            <a:solidFill>
              <a:srgbClr val="7A8A9A"/>
            </a:solidFill>
            <a:prstDash val="solid"/>
            <a:round/>
            <a:headEnd type="none" w="sm" len="sm"/>
            <a:tailEnd type="triangle" w="lg" len="lg"/>
          </a:ln>
        </p:spPr>
      </p:cxnSp>
      <p:sp>
        <p:nvSpPr>
          <p:cNvPr id="103" name="Google Shape;103;p1"/>
          <p:cNvSpPr/>
          <p:nvPr/>
        </p:nvSpPr>
        <p:spPr>
          <a:xfrm>
            <a:off x="1024759" y="1457872"/>
            <a:ext cx="10142481" cy="584200"/>
          </a:xfrm>
          <a:prstGeom prst="roundRect">
            <a:avLst>
              <a:gd name="adj" fmla="val 7000"/>
            </a:avLst>
          </a:prstGeom>
          <a:solidFill>
            <a:srgbClr val="2E7D6F"/>
          </a:solidFill>
          <a:ln>
            <a:noFill/>
          </a:ln>
          <a:effectLst>
            <a:outerShdw blurRad="25400" dist="6350" dir="5400000" algn="t" rotWithShape="0">
              <a:srgbClr val="000000">
                <a:alpha val="10196"/>
              </a:srgbClr>
            </a:outerShdw>
          </a:effectLst>
        </p:spPr>
        <p:txBody>
          <a:bodyPr spcFirstLastPara="1" wrap="square" lIns="54000" tIns="27000" rIns="54000" bIns="270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>
                <a:solidFill>
                  <a:srgbClr val="FFFFF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Obesity and cardio-metabolic health			Mental health					Addictions</a:t>
            </a:r>
            <a:endParaRPr/>
          </a:p>
        </p:txBody>
      </p:sp>
      <p:sp>
        <p:nvSpPr>
          <p:cNvPr id="104" name="Google Shape;104;p1"/>
          <p:cNvSpPr/>
          <p:nvPr/>
        </p:nvSpPr>
        <p:spPr>
          <a:xfrm>
            <a:off x="95670" y="5532766"/>
            <a:ext cx="830132" cy="38368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 cap="flat" cmpd="sng">
            <a:solidFill>
              <a:srgbClr val="082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ICL</a:t>
            </a:r>
            <a:endParaRPr/>
          </a:p>
        </p:txBody>
      </p:sp>
      <p:sp>
        <p:nvSpPr>
          <p:cNvPr id="105" name="Google Shape;105;p1"/>
          <p:cNvSpPr/>
          <p:nvPr/>
        </p:nvSpPr>
        <p:spPr>
          <a:xfrm>
            <a:off x="9583815" y="5168846"/>
            <a:ext cx="1367963" cy="308169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 cap="flat" cmpd="sng">
            <a:solidFill>
              <a:srgbClr val="082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ISINNOVA</a:t>
            </a:r>
            <a:endParaRPr/>
          </a:p>
        </p:txBody>
      </p:sp>
      <p:sp>
        <p:nvSpPr>
          <p:cNvPr id="106" name="Google Shape;106;p1"/>
          <p:cNvSpPr/>
          <p:nvPr/>
        </p:nvSpPr>
        <p:spPr>
          <a:xfrm>
            <a:off x="8149936" y="5412964"/>
            <a:ext cx="1034900" cy="29029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 cap="flat" cmpd="sng">
            <a:solidFill>
              <a:srgbClr val="082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ICL</a:t>
            </a:r>
            <a:endParaRPr/>
          </a:p>
        </p:txBody>
      </p:sp>
      <p:sp>
        <p:nvSpPr>
          <p:cNvPr id="107" name="Google Shape;107;p1"/>
          <p:cNvSpPr/>
          <p:nvPr/>
        </p:nvSpPr>
        <p:spPr>
          <a:xfrm>
            <a:off x="8149936" y="4176467"/>
            <a:ext cx="1034900" cy="30794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 cap="flat" cmpd="sng">
            <a:solidFill>
              <a:srgbClr val="082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NIJZ</a:t>
            </a:r>
            <a:endParaRPr/>
          </a:p>
        </p:txBody>
      </p:sp>
      <p:sp>
        <p:nvSpPr>
          <p:cNvPr id="108" name="Google Shape;108;p1"/>
          <p:cNvSpPr/>
          <p:nvPr/>
        </p:nvSpPr>
        <p:spPr>
          <a:xfrm>
            <a:off x="9357053" y="6017171"/>
            <a:ext cx="1731361" cy="35029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 cap="flat" cmpd="sng">
            <a:solidFill>
              <a:srgbClr val="082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EHNet</a:t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1"/>
          <p:cNvSpPr/>
          <p:nvPr/>
        </p:nvSpPr>
        <p:spPr>
          <a:xfrm>
            <a:off x="5183571" y="3042510"/>
            <a:ext cx="862390" cy="22303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 cap="flat" cmpd="sng">
            <a:solidFill>
              <a:srgbClr val="082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NIPH</a:t>
            </a:r>
            <a:endParaRPr/>
          </a:p>
        </p:txBody>
      </p:sp>
      <p:sp>
        <p:nvSpPr>
          <p:cNvPr id="110" name="Google Shape;110;p1"/>
          <p:cNvSpPr/>
          <p:nvPr/>
        </p:nvSpPr>
        <p:spPr>
          <a:xfrm>
            <a:off x="9720425" y="3043567"/>
            <a:ext cx="1368000" cy="2904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 cap="flat" cmpd="sng">
            <a:solidFill>
              <a:srgbClr val="082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</a:t>
            </a:r>
            <a:r>
              <a:rPr lang="en-US" sz="1600">
                <a:solidFill>
                  <a:schemeClr val="lt1"/>
                </a:solidFill>
              </a:rPr>
              <a:t>oC</a:t>
            </a:r>
            <a:endParaRPr/>
          </a:p>
        </p:txBody>
      </p:sp>
      <p:sp>
        <p:nvSpPr>
          <p:cNvPr id="111" name="Google Shape;111;p1"/>
          <p:cNvSpPr/>
          <p:nvPr/>
        </p:nvSpPr>
        <p:spPr>
          <a:xfrm>
            <a:off x="11266191" y="5445421"/>
            <a:ext cx="737445" cy="37789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 cap="flat" cmpd="sng">
            <a:solidFill>
              <a:srgbClr val="082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ICL</a:t>
            </a:r>
            <a:endParaRPr/>
          </a:p>
        </p:txBody>
      </p:sp>
      <p:sp>
        <p:nvSpPr>
          <p:cNvPr id="112" name="Google Shape;112;p1"/>
          <p:cNvSpPr/>
          <p:nvPr/>
        </p:nvSpPr>
        <p:spPr>
          <a:xfrm>
            <a:off x="9720425" y="1487164"/>
            <a:ext cx="1368000" cy="525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 cap="flat" cmpd="sng">
            <a:solidFill>
              <a:srgbClr val="082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</a:rPr>
              <a:t>AUMC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049E7F-4659-1C3B-4AE9-600FC28E3F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BG">
            <a:extLst>
              <a:ext uri="{FF2B5EF4-FFF2-40B4-BE49-F238E27FC236}">
                <a16:creationId xmlns:a16="http://schemas.microsoft.com/office/drawing/2014/main" id="{B2F62F82-3FCD-9510-8515-3F168ED52BC6}"/>
              </a:ext>
            </a:extLst>
          </p:cNvPr>
          <p:cNvSpPr/>
          <p:nvPr/>
        </p:nvSpPr>
        <p:spPr>
          <a:xfrm>
            <a:off x="188686" y="533400"/>
            <a:ext cx="11684000" cy="5765800"/>
          </a:xfrm>
          <a:prstGeom prst="roundRect">
            <a:avLst>
              <a:gd name="adj" fmla="val 2200"/>
            </a:avLst>
          </a:prstGeom>
          <a:solidFill>
            <a:srgbClr val="EEF1F5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51" name="Title">
            <a:extLst>
              <a:ext uri="{FF2B5EF4-FFF2-40B4-BE49-F238E27FC236}">
                <a16:creationId xmlns:a16="http://schemas.microsoft.com/office/drawing/2014/main" id="{8D544CB5-4004-7BAD-C8AB-DA9A9C01B42B}"/>
              </a:ext>
            </a:extLst>
          </p:cNvPr>
          <p:cNvSpPr/>
          <p:nvPr/>
        </p:nvSpPr>
        <p:spPr>
          <a:xfrm>
            <a:off x="698500" y="177800"/>
            <a:ext cx="10795000" cy="355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/>
          <a:p>
            <a:pPr algn="l"/>
            <a:r>
              <a:rPr lang="en-US" sz="1800" b="1" dirty="0">
                <a:solidFill>
                  <a:srgbClr val="1B3A5C"/>
                </a:solidFill>
                <a:latin typeface="Segoe UI Semibold"/>
              </a:rPr>
              <a:t>Z-Health  —  Work Package </a:t>
            </a:r>
            <a:r>
              <a:rPr lang="en-US" sz="1800" b="1" dirty="0" err="1">
                <a:solidFill>
                  <a:srgbClr val="1B3A5C"/>
                </a:solidFill>
                <a:latin typeface="Segoe UI Semibold"/>
              </a:rPr>
              <a:t>Structure_LM</a:t>
            </a:r>
            <a:endParaRPr lang="en-US" sz="1800" b="1" dirty="0">
              <a:solidFill>
                <a:srgbClr val="1B3A5C"/>
              </a:solidFill>
              <a:latin typeface="Segoe UI Semibold"/>
            </a:endParaRPr>
          </a:p>
        </p:txBody>
      </p:sp>
      <p:sp>
        <p:nvSpPr>
          <p:cNvPr id="52" name="AccLine">
            <a:extLst>
              <a:ext uri="{FF2B5EF4-FFF2-40B4-BE49-F238E27FC236}">
                <a16:creationId xmlns:a16="http://schemas.microsoft.com/office/drawing/2014/main" id="{8BC313D2-A994-BEF6-C3A4-FE22C34370CE}"/>
              </a:ext>
            </a:extLst>
          </p:cNvPr>
          <p:cNvSpPr/>
          <p:nvPr/>
        </p:nvSpPr>
        <p:spPr>
          <a:xfrm>
            <a:off x="698500" y="558800"/>
            <a:ext cx="1016000" cy="25400"/>
          </a:xfrm>
          <a:prstGeom prst="rect">
            <a:avLst/>
          </a:prstGeom>
          <a:solidFill>
            <a:srgbClr val="D97B2B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1" name="S101">
            <a:extLst>
              <a:ext uri="{FF2B5EF4-FFF2-40B4-BE49-F238E27FC236}">
                <a16:creationId xmlns:a16="http://schemas.microsoft.com/office/drawing/2014/main" id="{FCFA2063-76B7-2883-D6A2-56B9AEAA90D7}"/>
              </a:ext>
            </a:extLst>
          </p:cNvPr>
          <p:cNvSpPr/>
          <p:nvPr/>
        </p:nvSpPr>
        <p:spPr>
          <a:xfrm>
            <a:off x="547649" y="685800"/>
            <a:ext cx="6951700" cy="584200"/>
          </a:xfrm>
          <a:prstGeom prst="roundRect">
            <a:avLst>
              <a:gd name="adj" fmla="val 7000"/>
            </a:avLst>
          </a:prstGeom>
          <a:solidFill>
            <a:srgbClr val="1B3A5C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400" dirty="0">
                <a:solidFill>
                  <a:srgbClr val="FFFFFF"/>
                </a:solidFill>
                <a:cs typeface="Segoe UI Semibold"/>
              </a:rPr>
              <a:t>WP1  Project Coordination &amp; management</a:t>
            </a:r>
          </a:p>
        </p:txBody>
      </p:sp>
      <p:sp>
        <p:nvSpPr>
          <p:cNvPr id="102" name="S102">
            <a:extLst>
              <a:ext uri="{FF2B5EF4-FFF2-40B4-BE49-F238E27FC236}">
                <a16:creationId xmlns:a16="http://schemas.microsoft.com/office/drawing/2014/main" id="{8C09BD80-9AFD-4F09-F631-A5CD5F2420B4}"/>
              </a:ext>
            </a:extLst>
          </p:cNvPr>
          <p:cNvSpPr/>
          <p:nvPr/>
        </p:nvSpPr>
        <p:spPr>
          <a:xfrm>
            <a:off x="7626349" y="685800"/>
            <a:ext cx="3944405" cy="584200"/>
          </a:xfrm>
          <a:prstGeom prst="roundRect">
            <a:avLst>
              <a:gd name="adj" fmla="val 7000"/>
            </a:avLst>
          </a:prstGeom>
          <a:solidFill>
            <a:srgbClr val="2C5F7C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400" dirty="0">
                <a:solidFill>
                  <a:srgbClr val="FFFFFF"/>
                </a:solidFill>
                <a:cs typeface="Segoe UI Semibold"/>
              </a:rPr>
              <a:t>WP2  Ethics requirements</a:t>
            </a:r>
          </a:p>
        </p:txBody>
      </p:sp>
      <p:sp>
        <p:nvSpPr>
          <p:cNvPr id="103" name="S103">
            <a:extLst>
              <a:ext uri="{FF2B5EF4-FFF2-40B4-BE49-F238E27FC236}">
                <a16:creationId xmlns:a16="http://schemas.microsoft.com/office/drawing/2014/main" id="{138FFBEA-E69F-7E20-8EB8-4CF29FD312DC}"/>
              </a:ext>
            </a:extLst>
          </p:cNvPr>
          <p:cNvSpPr/>
          <p:nvPr/>
        </p:nvSpPr>
        <p:spPr>
          <a:xfrm>
            <a:off x="2469235" y="1466605"/>
            <a:ext cx="7142752" cy="698991"/>
          </a:xfrm>
          <a:prstGeom prst="roundRect">
            <a:avLst>
              <a:gd name="adj" fmla="val 7000"/>
            </a:avLst>
          </a:prstGeom>
          <a:solidFill>
            <a:srgbClr val="2E7D6F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400" dirty="0">
                <a:solidFill>
                  <a:srgbClr val="FFFFFF"/>
                </a:solidFill>
                <a:cs typeface="Segoe UI Semibold"/>
              </a:rPr>
              <a:t>WP3  </a:t>
            </a:r>
          </a:p>
          <a:p>
            <a:pPr algn="ctr"/>
            <a:r>
              <a:rPr lang="en-US" sz="1400" dirty="0">
                <a:solidFill>
                  <a:srgbClr val="FFFFFF"/>
                </a:solidFill>
                <a:cs typeface="Segoe UI Semibold"/>
              </a:rPr>
              <a:t>NCD Evidence Framework &amp; Disease Context</a:t>
            </a:r>
          </a:p>
        </p:txBody>
      </p:sp>
      <p:sp>
        <p:nvSpPr>
          <p:cNvPr id="104" name="S104">
            <a:extLst>
              <a:ext uri="{FF2B5EF4-FFF2-40B4-BE49-F238E27FC236}">
                <a16:creationId xmlns:a16="http://schemas.microsoft.com/office/drawing/2014/main" id="{F55FBA95-8FBB-2482-5810-7A2FCBAC071F}"/>
              </a:ext>
            </a:extLst>
          </p:cNvPr>
          <p:cNvSpPr/>
          <p:nvPr/>
        </p:nvSpPr>
        <p:spPr>
          <a:xfrm>
            <a:off x="2482036" y="2609930"/>
            <a:ext cx="3236591" cy="1129805"/>
          </a:xfrm>
          <a:prstGeom prst="roundRect">
            <a:avLst>
              <a:gd name="adj" fmla="val 7000"/>
            </a:avLst>
          </a:prstGeom>
          <a:solidFill>
            <a:srgbClr val="3A8FB7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400" dirty="0">
                <a:solidFill>
                  <a:srgbClr val="FFFFFF"/>
                </a:solidFill>
                <a:cs typeface="Segoe UI Semibold"/>
              </a:rPr>
              <a:t>WP4  </a:t>
            </a:r>
          </a:p>
          <a:p>
            <a:pPr algn="ctr"/>
            <a:r>
              <a:rPr lang="en-US" sz="1400" dirty="0">
                <a:solidFill>
                  <a:srgbClr val="FFFFFF"/>
                </a:solidFill>
                <a:cs typeface="Segoe UI Semibold"/>
              </a:rPr>
              <a:t>Co-creation and planning: </a:t>
            </a:r>
          </a:p>
          <a:p>
            <a:pPr algn="ctr"/>
            <a:r>
              <a:rPr lang="en-US" sz="1400" dirty="0">
                <a:solidFill>
                  <a:srgbClr val="FFFFFF"/>
                </a:solidFill>
                <a:cs typeface="Segoe UI Semibold"/>
              </a:rPr>
              <a:t>Lower Secondary school/early adolescence (12–18)</a:t>
            </a:r>
          </a:p>
        </p:txBody>
      </p:sp>
      <p:sp>
        <p:nvSpPr>
          <p:cNvPr id="105" name="S105">
            <a:extLst>
              <a:ext uri="{FF2B5EF4-FFF2-40B4-BE49-F238E27FC236}">
                <a16:creationId xmlns:a16="http://schemas.microsoft.com/office/drawing/2014/main" id="{2F6E0E43-5C44-2FEE-744D-5CE0D3AE19D4}"/>
              </a:ext>
            </a:extLst>
          </p:cNvPr>
          <p:cNvSpPr/>
          <p:nvPr/>
        </p:nvSpPr>
        <p:spPr>
          <a:xfrm>
            <a:off x="6345784" y="2609931"/>
            <a:ext cx="3266202" cy="1129806"/>
          </a:xfrm>
          <a:prstGeom prst="roundRect">
            <a:avLst>
              <a:gd name="adj" fmla="val 7000"/>
            </a:avLst>
          </a:prstGeom>
          <a:solidFill>
            <a:srgbClr val="3A8FB7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400" dirty="0">
                <a:solidFill>
                  <a:srgbClr val="FFFFFF"/>
                </a:solidFill>
                <a:cs typeface="Segoe UI Semibold"/>
              </a:rPr>
              <a:t>WP5  </a:t>
            </a:r>
          </a:p>
          <a:p>
            <a:pPr algn="ctr"/>
            <a:r>
              <a:rPr lang="en-US" sz="1400" dirty="0">
                <a:solidFill>
                  <a:srgbClr val="FFFFFF"/>
                </a:solidFill>
                <a:cs typeface="Segoe UI Semibold"/>
              </a:rPr>
              <a:t>Co-creation and planning: </a:t>
            </a:r>
          </a:p>
          <a:p>
            <a:pPr algn="ctr"/>
            <a:r>
              <a:rPr lang="en-US" sz="1400" dirty="0">
                <a:solidFill>
                  <a:srgbClr val="FFFFFF"/>
                </a:solidFill>
                <a:cs typeface="Segoe UI Semibold"/>
              </a:rPr>
              <a:t>Lower Secondary school/early adolescence (19–25)</a:t>
            </a:r>
          </a:p>
        </p:txBody>
      </p:sp>
      <p:sp>
        <p:nvSpPr>
          <p:cNvPr id="106" name="S106">
            <a:extLst>
              <a:ext uri="{FF2B5EF4-FFF2-40B4-BE49-F238E27FC236}">
                <a16:creationId xmlns:a16="http://schemas.microsoft.com/office/drawing/2014/main" id="{B445E0E1-EB78-4D20-A0E9-E4E1080BA7CC}"/>
              </a:ext>
            </a:extLst>
          </p:cNvPr>
          <p:cNvSpPr/>
          <p:nvPr/>
        </p:nvSpPr>
        <p:spPr>
          <a:xfrm>
            <a:off x="2483759" y="4121724"/>
            <a:ext cx="7149640" cy="854036"/>
          </a:xfrm>
          <a:prstGeom prst="roundRect">
            <a:avLst>
              <a:gd name="adj" fmla="val 7000"/>
            </a:avLst>
          </a:prstGeom>
          <a:solidFill>
            <a:srgbClr val="D97B2B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400" dirty="0">
                <a:solidFill>
                  <a:srgbClr val="FFFFFF"/>
                </a:solidFill>
                <a:cs typeface="Segoe UI Semibold"/>
              </a:rPr>
              <a:t>WP6 </a:t>
            </a:r>
          </a:p>
          <a:p>
            <a:pPr algn="ctr"/>
            <a:r>
              <a:rPr lang="en-US" sz="1400" dirty="0">
                <a:solidFill>
                  <a:srgbClr val="FFFFFF"/>
                </a:solidFill>
                <a:cs typeface="Segoe UI Semibold"/>
              </a:rPr>
              <a:t> Intervention implementation in countries</a:t>
            </a:r>
          </a:p>
        </p:txBody>
      </p:sp>
      <p:sp>
        <p:nvSpPr>
          <p:cNvPr id="107" name="S107">
            <a:extLst>
              <a:ext uri="{FF2B5EF4-FFF2-40B4-BE49-F238E27FC236}">
                <a16:creationId xmlns:a16="http://schemas.microsoft.com/office/drawing/2014/main" id="{89934E8A-C36F-126F-4463-2E9120920AB0}"/>
              </a:ext>
            </a:extLst>
          </p:cNvPr>
          <p:cNvSpPr/>
          <p:nvPr/>
        </p:nvSpPr>
        <p:spPr>
          <a:xfrm>
            <a:off x="547649" y="1416467"/>
            <a:ext cx="1440000" cy="3600000"/>
          </a:xfrm>
          <a:prstGeom prst="roundRect">
            <a:avLst>
              <a:gd name="adj" fmla="val 7000"/>
            </a:avLst>
          </a:prstGeom>
          <a:solidFill>
            <a:srgbClr val="4A9E7A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400" dirty="0">
                <a:solidFill>
                  <a:srgbClr val="FFFFFF"/>
                </a:solidFill>
                <a:cs typeface="Segoe UI Semibold"/>
              </a:rPr>
              <a:t>WP7  </a:t>
            </a:r>
          </a:p>
          <a:p>
            <a:pPr algn="ctr"/>
            <a:r>
              <a:rPr lang="en-US" sz="1400" dirty="0">
                <a:solidFill>
                  <a:srgbClr val="FFFFFF"/>
                </a:solidFill>
                <a:cs typeface="Segoe UI Semibold"/>
              </a:rPr>
              <a:t>Evaluation</a:t>
            </a:r>
          </a:p>
        </p:txBody>
      </p:sp>
      <p:sp>
        <p:nvSpPr>
          <p:cNvPr id="108" name="WP8">
            <a:extLst>
              <a:ext uri="{FF2B5EF4-FFF2-40B4-BE49-F238E27FC236}">
                <a16:creationId xmlns:a16="http://schemas.microsoft.com/office/drawing/2014/main" id="{652F94F9-3329-6BD8-1FA1-5546E8E88D05}"/>
              </a:ext>
            </a:extLst>
          </p:cNvPr>
          <p:cNvSpPr/>
          <p:nvPr/>
        </p:nvSpPr>
        <p:spPr>
          <a:xfrm>
            <a:off x="10090405" y="1416467"/>
            <a:ext cx="1440000" cy="3600000"/>
          </a:xfrm>
          <a:prstGeom prst="roundRect">
            <a:avLst>
              <a:gd name="adj" fmla="val 5000"/>
            </a:avLst>
          </a:prstGeom>
          <a:solidFill>
            <a:srgbClr val="6B5CA5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36000" tIns="27000" rIns="36000" bIns="27000" anchor="ctr"/>
          <a:lstStyle/>
          <a:p>
            <a:pPr algn="ctr">
              <a:lnSpc>
                <a:spcPct val="110000"/>
              </a:lnSpc>
            </a:pPr>
            <a:r>
              <a:rPr lang="en-US" sz="1400" dirty="0">
                <a:solidFill>
                  <a:srgbClr val="FFFFFF"/>
                </a:solidFill>
              </a:rPr>
              <a:t>WP8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</a:pPr>
            <a:r>
              <a:rPr lang="en-US" sz="1400" dirty="0">
                <a:solidFill>
                  <a:srgbClr val="FFFFFF"/>
                </a:solidFill>
              </a:rPr>
              <a:t>Modelling,</a:t>
            </a:r>
          </a:p>
          <a:p>
            <a:pPr algn="ctr">
              <a:lnSpc>
                <a:spcPct val="110000"/>
              </a:lnSpc>
            </a:pPr>
            <a:r>
              <a:rPr lang="en-US" sz="1400" dirty="0">
                <a:solidFill>
                  <a:srgbClr val="FFFFFF"/>
                </a:solidFill>
              </a:rPr>
              <a:t>Policy Simulation</a:t>
            </a:r>
          </a:p>
          <a:p>
            <a:pPr algn="ctr">
              <a:lnSpc>
                <a:spcPct val="110000"/>
              </a:lnSpc>
            </a:pPr>
            <a:r>
              <a:rPr lang="en-US" sz="1400" dirty="0">
                <a:solidFill>
                  <a:srgbClr val="FFFFFF"/>
                </a:solidFill>
              </a:rPr>
              <a:t>&amp; Foresight</a:t>
            </a:r>
          </a:p>
        </p:txBody>
      </p:sp>
      <p:sp>
        <p:nvSpPr>
          <p:cNvPr id="109" name="S109">
            <a:extLst>
              <a:ext uri="{FF2B5EF4-FFF2-40B4-BE49-F238E27FC236}">
                <a16:creationId xmlns:a16="http://schemas.microsoft.com/office/drawing/2014/main" id="{29109EF9-E495-BD49-7EA2-C52EBD261E31}"/>
              </a:ext>
            </a:extLst>
          </p:cNvPr>
          <p:cNvSpPr/>
          <p:nvPr/>
        </p:nvSpPr>
        <p:spPr>
          <a:xfrm>
            <a:off x="537028" y="5254005"/>
            <a:ext cx="10993377" cy="586800"/>
          </a:xfrm>
          <a:prstGeom prst="roundRect">
            <a:avLst>
              <a:gd name="adj" fmla="val 7000"/>
            </a:avLst>
          </a:prstGeom>
          <a:solidFill>
            <a:srgbClr val="5D6D7E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400" dirty="0">
                <a:solidFill>
                  <a:srgbClr val="FFFFFF"/>
                </a:solidFill>
                <a:cs typeface="Segoe UI Semibold"/>
              </a:rPr>
              <a:t>WP9  Communication, dissemination &amp; exploitation</a:t>
            </a:r>
          </a:p>
        </p:txBody>
      </p:sp>
      <p:cxnSp>
        <p:nvCxnSpPr>
          <p:cNvPr id="205" name="A205">
            <a:extLst>
              <a:ext uri="{FF2B5EF4-FFF2-40B4-BE49-F238E27FC236}">
                <a16:creationId xmlns:a16="http://schemas.microsoft.com/office/drawing/2014/main" id="{6814F09C-15F0-898A-DF15-BDE54EF387B8}"/>
              </a:ext>
            </a:extLst>
          </p:cNvPr>
          <p:cNvCxnSpPr>
            <a:cxnSpLocks/>
          </p:cNvCxnSpPr>
          <p:nvPr/>
        </p:nvCxnSpPr>
        <p:spPr>
          <a:xfrm>
            <a:off x="7873750" y="2165596"/>
            <a:ext cx="0" cy="444330"/>
          </a:xfrm>
          <a:prstGeom prst="straightConnector1">
            <a:avLst/>
          </a:prstGeom>
          <a:ln w="25400" cap="rnd">
            <a:solidFill>
              <a:srgbClr val="7A8A9A"/>
            </a:solidFill>
            <a:headEnd type="triangle" w="lg" len="lg"/>
            <a:tailEnd type="triangle" w="lg" len="lg"/>
          </a:ln>
        </p:spPr>
      </p:cxnSp>
      <p:cxnSp>
        <p:nvCxnSpPr>
          <p:cNvPr id="10" name="A205">
            <a:extLst>
              <a:ext uri="{FF2B5EF4-FFF2-40B4-BE49-F238E27FC236}">
                <a16:creationId xmlns:a16="http://schemas.microsoft.com/office/drawing/2014/main" id="{EB288C01-6601-0FF2-40FF-D978994B5F9E}"/>
              </a:ext>
            </a:extLst>
          </p:cNvPr>
          <p:cNvCxnSpPr>
            <a:cxnSpLocks/>
          </p:cNvCxnSpPr>
          <p:nvPr/>
        </p:nvCxnSpPr>
        <p:spPr>
          <a:xfrm>
            <a:off x="4231816" y="2194628"/>
            <a:ext cx="0" cy="444330"/>
          </a:xfrm>
          <a:prstGeom prst="straightConnector1">
            <a:avLst/>
          </a:prstGeom>
          <a:ln w="25400" cap="rnd">
            <a:solidFill>
              <a:srgbClr val="7A8A9A"/>
            </a:solidFill>
            <a:headEnd type="triangle" w="lg" len="lg"/>
            <a:tailEnd type="triangle" w="lg" len="lg"/>
          </a:ln>
        </p:spPr>
      </p:cxnSp>
      <p:cxnSp>
        <p:nvCxnSpPr>
          <p:cNvPr id="12" name="A205">
            <a:extLst>
              <a:ext uri="{FF2B5EF4-FFF2-40B4-BE49-F238E27FC236}">
                <a16:creationId xmlns:a16="http://schemas.microsoft.com/office/drawing/2014/main" id="{86BAE66C-C240-C0BE-EA96-614293606434}"/>
              </a:ext>
            </a:extLst>
          </p:cNvPr>
          <p:cNvCxnSpPr>
            <a:cxnSpLocks/>
          </p:cNvCxnSpPr>
          <p:nvPr/>
        </p:nvCxnSpPr>
        <p:spPr>
          <a:xfrm>
            <a:off x="7881009" y="3711366"/>
            <a:ext cx="0" cy="444330"/>
          </a:xfrm>
          <a:prstGeom prst="straightConnector1">
            <a:avLst/>
          </a:prstGeom>
          <a:ln w="25400" cap="rnd">
            <a:solidFill>
              <a:srgbClr val="7A8A9A"/>
            </a:solidFill>
            <a:headEnd type="triangle" w="lg" len="lg"/>
            <a:tailEnd type="triangle" w="lg" len="lg"/>
          </a:ln>
        </p:spPr>
      </p:cxnSp>
      <p:cxnSp>
        <p:nvCxnSpPr>
          <p:cNvPr id="13" name="A205">
            <a:extLst>
              <a:ext uri="{FF2B5EF4-FFF2-40B4-BE49-F238E27FC236}">
                <a16:creationId xmlns:a16="http://schemas.microsoft.com/office/drawing/2014/main" id="{196C47E0-E9FB-1045-1C81-AAE5A1D744F2}"/>
              </a:ext>
            </a:extLst>
          </p:cNvPr>
          <p:cNvCxnSpPr>
            <a:cxnSpLocks/>
          </p:cNvCxnSpPr>
          <p:nvPr/>
        </p:nvCxnSpPr>
        <p:spPr>
          <a:xfrm>
            <a:off x="4239075" y="3740398"/>
            <a:ext cx="0" cy="444330"/>
          </a:xfrm>
          <a:prstGeom prst="straightConnector1">
            <a:avLst/>
          </a:prstGeom>
          <a:ln w="25400" cap="rnd">
            <a:solidFill>
              <a:srgbClr val="7A8A9A"/>
            </a:solidFill>
            <a:headEnd type="triangle" w="lg" len="lg"/>
            <a:tailEnd type="triangle" w="lg" len="lg"/>
          </a:ln>
        </p:spPr>
      </p:cxnSp>
      <p:cxnSp>
        <p:nvCxnSpPr>
          <p:cNvPr id="17" name="A205">
            <a:extLst>
              <a:ext uri="{FF2B5EF4-FFF2-40B4-BE49-F238E27FC236}">
                <a16:creationId xmlns:a16="http://schemas.microsoft.com/office/drawing/2014/main" id="{2CFF6BA7-6346-B2EC-B9D7-F4C762BAEE6A}"/>
              </a:ext>
            </a:extLst>
          </p:cNvPr>
          <p:cNvCxnSpPr>
            <a:cxnSpLocks/>
          </p:cNvCxnSpPr>
          <p:nvPr/>
        </p:nvCxnSpPr>
        <p:spPr>
          <a:xfrm>
            <a:off x="1987649" y="1816100"/>
            <a:ext cx="494387" cy="0"/>
          </a:xfrm>
          <a:prstGeom prst="straightConnector1">
            <a:avLst/>
          </a:prstGeom>
          <a:ln w="25400" cap="rnd">
            <a:solidFill>
              <a:srgbClr val="7A8A9A"/>
            </a:solidFill>
            <a:headEnd type="triangle" w="lg" len="lg"/>
            <a:tailEnd type="triangle" w="lg" len="lg"/>
          </a:ln>
        </p:spPr>
      </p:cxnSp>
      <p:cxnSp>
        <p:nvCxnSpPr>
          <p:cNvPr id="19" name="A205">
            <a:extLst>
              <a:ext uri="{FF2B5EF4-FFF2-40B4-BE49-F238E27FC236}">
                <a16:creationId xmlns:a16="http://schemas.microsoft.com/office/drawing/2014/main" id="{53D7E673-6D8A-DAED-5A09-246BEB1F0F22}"/>
              </a:ext>
            </a:extLst>
          </p:cNvPr>
          <p:cNvCxnSpPr>
            <a:cxnSpLocks/>
          </p:cNvCxnSpPr>
          <p:nvPr/>
        </p:nvCxnSpPr>
        <p:spPr>
          <a:xfrm>
            <a:off x="1987649" y="4548742"/>
            <a:ext cx="494387" cy="0"/>
          </a:xfrm>
          <a:prstGeom prst="straightConnector1">
            <a:avLst/>
          </a:prstGeom>
          <a:ln w="25400" cap="rnd">
            <a:solidFill>
              <a:srgbClr val="7A8A9A"/>
            </a:solidFill>
            <a:headEnd type="triangle" w="lg" len="lg"/>
            <a:tailEnd type="triangle" w="lg" len="lg"/>
          </a:ln>
        </p:spPr>
      </p:cxnSp>
      <p:cxnSp>
        <p:nvCxnSpPr>
          <p:cNvPr id="20" name="A205">
            <a:extLst>
              <a:ext uri="{FF2B5EF4-FFF2-40B4-BE49-F238E27FC236}">
                <a16:creationId xmlns:a16="http://schemas.microsoft.com/office/drawing/2014/main" id="{7CBBC336-F4B6-EE6D-C644-9028CA731B90}"/>
              </a:ext>
            </a:extLst>
          </p:cNvPr>
          <p:cNvCxnSpPr>
            <a:cxnSpLocks/>
          </p:cNvCxnSpPr>
          <p:nvPr/>
        </p:nvCxnSpPr>
        <p:spPr>
          <a:xfrm>
            <a:off x="9611986" y="1816100"/>
            <a:ext cx="494387" cy="0"/>
          </a:xfrm>
          <a:prstGeom prst="straightConnector1">
            <a:avLst/>
          </a:prstGeom>
          <a:ln w="25400" cap="rnd">
            <a:solidFill>
              <a:srgbClr val="7A8A9A"/>
            </a:solidFill>
            <a:headEnd type="triangle" w="lg" len="lg"/>
            <a:tailEnd type="triangle" w="lg" len="lg"/>
          </a:ln>
        </p:spPr>
      </p:cxnSp>
      <p:cxnSp>
        <p:nvCxnSpPr>
          <p:cNvPr id="21" name="A205">
            <a:extLst>
              <a:ext uri="{FF2B5EF4-FFF2-40B4-BE49-F238E27FC236}">
                <a16:creationId xmlns:a16="http://schemas.microsoft.com/office/drawing/2014/main" id="{316D7AD0-6852-F47D-EE46-4BCE6389AB47}"/>
              </a:ext>
            </a:extLst>
          </p:cNvPr>
          <p:cNvCxnSpPr>
            <a:cxnSpLocks/>
          </p:cNvCxnSpPr>
          <p:nvPr/>
        </p:nvCxnSpPr>
        <p:spPr>
          <a:xfrm>
            <a:off x="9618885" y="4543299"/>
            <a:ext cx="494387" cy="0"/>
          </a:xfrm>
          <a:prstGeom prst="straightConnector1">
            <a:avLst/>
          </a:prstGeom>
          <a:ln w="25400" cap="rnd">
            <a:solidFill>
              <a:srgbClr val="7A8A9A"/>
            </a:solidFill>
            <a:headEnd type="triangle" w="lg" len="lg"/>
            <a:tailEnd type="triangle" w="lg" len="lg"/>
          </a:ln>
        </p:spPr>
      </p:cxnSp>
      <p:cxnSp>
        <p:nvCxnSpPr>
          <p:cNvPr id="22" name="A205">
            <a:extLst>
              <a:ext uri="{FF2B5EF4-FFF2-40B4-BE49-F238E27FC236}">
                <a16:creationId xmlns:a16="http://schemas.microsoft.com/office/drawing/2014/main" id="{CF6B8926-91AB-FDC0-8D5D-F4CC83225928}"/>
              </a:ext>
            </a:extLst>
          </p:cNvPr>
          <p:cNvCxnSpPr>
            <a:cxnSpLocks/>
          </p:cNvCxnSpPr>
          <p:nvPr/>
        </p:nvCxnSpPr>
        <p:spPr>
          <a:xfrm>
            <a:off x="5718627" y="3216729"/>
            <a:ext cx="624566" cy="0"/>
          </a:xfrm>
          <a:prstGeom prst="straightConnector1">
            <a:avLst/>
          </a:prstGeom>
          <a:ln w="25400" cap="rnd">
            <a:solidFill>
              <a:srgbClr val="7A8A9A"/>
            </a:solidFill>
            <a:headEnd type="triangle" w="lg" len="lg"/>
            <a:tailEnd type="triangle" w="lg" len="lg"/>
          </a:ln>
        </p:spPr>
      </p:cxnSp>
      <p:sp>
        <p:nvSpPr>
          <p:cNvPr id="3" name="Rettangolo con angoli arrotondati 2">
            <a:extLst>
              <a:ext uri="{FF2B5EF4-FFF2-40B4-BE49-F238E27FC236}">
                <a16:creationId xmlns:a16="http://schemas.microsoft.com/office/drawing/2014/main" id="{730E5096-2ADF-EC28-AA1C-0CC8F6ABA91E}"/>
              </a:ext>
            </a:extLst>
          </p:cNvPr>
          <p:cNvSpPr/>
          <p:nvPr/>
        </p:nvSpPr>
        <p:spPr>
          <a:xfrm>
            <a:off x="6564962" y="946256"/>
            <a:ext cx="914400" cy="29818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b="1" dirty="0"/>
              <a:t>ICL</a:t>
            </a:r>
          </a:p>
        </p:txBody>
      </p:sp>
      <p:sp>
        <p:nvSpPr>
          <p:cNvPr id="4" name="Rettangolo con angoli arrotondati 3">
            <a:extLst>
              <a:ext uri="{FF2B5EF4-FFF2-40B4-BE49-F238E27FC236}">
                <a16:creationId xmlns:a16="http://schemas.microsoft.com/office/drawing/2014/main" id="{A8A2538C-70C2-3245-57DC-E6A5B7EEBC7C}"/>
              </a:ext>
            </a:extLst>
          </p:cNvPr>
          <p:cNvSpPr/>
          <p:nvPr/>
        </p:nvSpPr>
        <p:spPr>
          <a:xfrm>
            <a:off x="10616005" y="937085"/>
            <a:ext cx="914400" cy="29818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b="1" dirty="0"/>
              <a:t>ICL</a:t>
            </a:r>
          </a:p>
        </p:txBody>
      </p:sp>
      <p:sp>
        <p:nvSpPr>
          <p:cNvPr id="5" name="Rettangolo con angoli arrotondati 4">
            <a:extLst>
              <a:ext uri="{FF2B5EF4-FFF2-40B4-BE49-F238E27FC236}">
                <a16:creationId xmlns:a16="http://schemas.microsoft.com/office/drawing/2014/main" id="{D151D571-C8F9-9300-D3C5-76F0E1BB8EB3}"/>
              </a:ext>
            </a:extLst>
          </p:cNvPr>
          <p:cNvSpPr/>
          <p:nvPr/>
        </p:nvSpPr>
        <p:spPr>
          <a:xfrm>
            <a:off x="1020629" y="4679194"/>
            <a:ext cx="914400" cy="29818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b="1" dirty="0"/>
              <a:t>ICL</a:t>
            </a:r>
          </a:p>
        </p:txBody>
      </p:sp>
      <p:sp>
        <p:nvSpPr>
          <p:cNvPr id="6" name="Rettangolo con angoli arrotondati 5">
            <a:extLst>
              <a:ext uri="{FF2B5EF4-FFF2-40B4-BE49-F238E27FC236}">
                <a16:creationId xmlns:a16="http://schemas.microsoft.com/office/drawing/2014/main" id="{5271B38F-1827-6F8D-8EB5-56AE957211D4}"/>
              </a:ext>
            </a:extLst>
          </p:cNvPr>
          <p:cNvSpPr/>
          <p:nvPr/>
        </p:nvSpPr>
        <p:spPr>
          <a:xfrm>
            <a:off x="10527396" y="4687965"/>
            <a:ext cx="914400" cy="29818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b="1" dirty="0"/>
              <a:t>ISINNOVA</a:t>
            </a:r>
          </a:p>
        </p:txBody>
      </p:sp>
      <p:sp>
        <p:nvSpPr>
          <p:cNvPr id="7" name="Rettangolo con angoli arrotondati 6">
            <a:extLst>
              <a:ext uri="{FF2B5EF4-FFF2-40B4-BE49-F238E27FC236}">
                <a16:creationId xmlns:a16="http://schemas.microsoft.com/office/drawing/2014/main" id="{20D0D04C-D076-C2C1-A008-DDEBF82CBB39}"/>
              </a:ext>
            </a:extLst>
          </p:cNvPr>
          <p:cNvSpPr/>
          <p:nvPr/>
        </p:nvSpPr>
        <p:spPr>
          <a:xfrm>
            <a:off x="8559159" y="1827075"/>
            <a:ext cx="914400" cy="29818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b="1" dirty="0"/>
              <a:t>AUMC</a:t>
            </a:r>
          </a:p>
        </p:txBody>
      </p:sp>
      <p:sp>
        <p:nvSpPr>
          <p:cNvPr id="8" name="Rettangolo con angoli arrotondati 7">
            <a:extLst>
              <a:ext uri="{FF2B5EF4-FFF2-40B4-BE49-F238E27FC236}">
                <a16:creationId xmlns:a16="http://schemas.microsoft.com/office/drawing/2014/main" id="{08C9D7AA-999D-F6B3-E576-532EF02E411F}"/>
              </a:ext>
            </a:extLst>
          </p:cNvPr>
          <p:cNvSpPr/>
          <p:nvPr/>
        </p:nvSpPr>
        <p:spPr>
          <a:xfrm>
            <a:off x="4769256" y="2644962"/>
            <a:ext cx="914400" cy="29818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b="1" dirty="0"/>
              <a:t>NIPH</a:t>
            </a:r>
          </a:p>
        </p:txBody>
      </p:sp>
      <p:sp>
        <p:nvSpPr>
          <p:cNvPr id="9" name="Rettangolo con angoli arrotondati 8">
            <a:extLst>
              <a:ext uri="{FF2B5EF4-FFF2-40B4-BE49-F238E27FC236}">
                <a16:creationId xmlns:a16="http://schemas.microsoft.com/office/drawing/2014/main" id="{BBA4FB24-08BE-9B07-843F-285BCC24B7BD}"/>
              </a:ext>
            </a:extLst>
          </p:cNvPr>
          <p:cNvSpPr/>
          <p:nvPr/>
        </p:nvSpPr>
        <p:spPr>
          <a:xfrm>
            <a:off x="8669161" y="2645787"/>
            <a:ext cx="914400" cy="29818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b="1" dirty="0"/>
              <a:t>UoC</a:t>
            </a:r>
          </a:p>
        </p:txBody>
      </p:sp>
      <p:sp>
        <p:nvSpPr>
          <p:cNvPr id="11" name="Rettangolo con angoli arrotondati 10">
            <a:extLst>
              <a:ext uri="{FF2B5EF4-FFF2-40B4-BE49-F238E27FC236}">
                <a16:creationId xmlns:a16="http://schemas.microsoft.com/office/drawing/2014/main" id="{48EE65EB-A64C-EEA8-B02A-53350447251C}"/>
              </a:ext>
            </a:extLst>
          </p:cNvPr>
          <p:cNvSpPr/>
          <p:nvPr/>
        </p:nvSpPr>
        <p:spPr>
          <a:xfrm>
            <a:off x="8684151" y="4644731"/>
            <a:ext cx="914400" cy="29818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b="1" dirty="0"/>
              <a:t>NIJZ</a:t>
            </a:r>
          </a:p>
        </p:txBody>
      </p:sp>
      <p:sp>
        <p:nvSpPr>
          <p:cNvPr id="14" name="Rettangolo con angoli arrotondati 13">
            <a:extLst>
              <a:ext uri="{FF2B5EF4-FFF2-40B4-BE49-F238E27FC236}">
                <a16:creationId xmlns:a16="http://schemas.microsoft.com/office/drawing/2014/main" id="{BB395286-98F8-BB29-D799-5A5E0E6BFB36}"/>
              </a:ext>
            </a:extLst>
          </p:cNvPr>
          <p:cNvSpPr/>
          <p:nvPr/>
        </p:nvSpPr>
        <p:spPr>
          <a:xfrm>
            <a:off x="10547232" y="5495075"/>
            <a:ext cx="914400" cy="29818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b="1" dirty="0"/>
              <a:t>EHNet</a:t>
            </a:r>
          </a:p>
        </p:txBody>
      </p:sp>
    </p:spTree>
    <p:extLst>
      <p:ext uri="{BB962C8B-B14F-4D97-AF65-F5344CB8AC3E}">
        <p14:creationId xmlns:p14="http://schemas.microsoft.com/office/powerpoint/2010/main" val="28337419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234</Words>
  <Application>Microsoft Macintosh PowerPoint</Application>
  <PresentationFormat>Widescreen</PresentationFormat>
  <Paragraphs>60</Paragraphs>
  <Slides>2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Quattrocento Sans</vt:lpstr>
      <vt:lpstr>Segoe UI Semibold</vt:lpstr>
      <vt:lpstr>Office Theme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Sassi, Franco</dc:creator>
  <cp:lastModifiedBy>LOREDANA MARMORA</cp:lastModifiedBy>
  <cp:revision>6</cp:revision>
  <dcterms:created xsi:type="dcterms:W3CDTF">2026-03-04T19:35:59Z</dcterms:created>
  <dcterms:modified xsi:type="dcterms:W3CDTF">2026-04-10T11:56:36Z</dcterms:modified>
</cp:coreProperties>
</file>