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A5DF9F-2493-374C-81AC-72B06A4A8C46}" v="12" dt="2026-03-19T09:36:41.0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08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B0753-9FA4-5128-4C7F-69CD39D3C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066F59-BA05-C4B1-09ED-4187C9B15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26898-CCC9-A97E-5FE4-2E3ABB80C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175DA-FFE3-C130-DB07-D989B6CC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C8CEB-580B-C912-3228-72887DABC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901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456D5-EE68-0AE8-5ABD-5A65F12C1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CEE9E5-B2D1-BA8A-D716-CFA5A13DE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24A9A-51B2-18FE-A808-19AA29F2A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190DD-68FF-C2C1-380A-A6B23D026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749C3-E1CB-00E4-B8E2-192389817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798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26C102-736C-01DD-8F36-AFFE2C8B7C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8C413E-FE90-BE0B-1467-E39044F5DF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E09CF-0997-0CEB-2484-D8F629DE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E6616-19B4-D4A2-B419-80F1650F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F3E5B-46BA-6CBF-0F45-51C44EC9A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092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DF38F-A480-DFC3-D9F6-8A9AB7A9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AD3A7-DDA6-4AAD-E3A6-F7F207970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587BE-1B06-0024-C565-1634C2B17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8687B-513B-1473-B777-C64FC5878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620FD-60CD-E500-E88F-F0B836944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56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9E3CB-96C2-9B3F-C919-6A1F3A34B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2EDBD5-0D1A-BD93-BB54-AF78B7B17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9EA75-A976-E516-9D31-5B51B3B14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15862-AB3E-8492-9477-0F7615AE6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A5264-729D-E6A7-47A6-442614CE2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355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714BE-A36E-9FFC-6BF6-98B6EB928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05936-A099-9777-36D8-4FC049B7EE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A1D136-C565-CE84-E954-25D6D9DD8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3BE52-453A-040B-2037-56971EDEC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4C3C3-41DF-03AF-9572-5012EB7B0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A40D6-4A05-246D-1A0E-1297A3A73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88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148D0-F5DE-C175-AB4D-39EE896FB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66656-65BF-70D3-4E87-B64D1DB24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E9C8C8-514E-4D44-3330-03818AA44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3FD76F-F44C-BA4C-4558-E7E28AA914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7C659C-57D5-A2CD-E303-D525349F47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345FB8-211D-0FA0-7AFC-B841FA5E6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89BA9F-F8C9-6D6E-DE59-0B94669AF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4B8586-441B-7929-1486-EA0865989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2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5717A-8DEA-0D1D-8165-00B71832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81440F-4256-F8CE-320B-672FBFB1C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EE189-9625-B8AB-4003-26EF70692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ECEEF-8821-7256-DD01-9851C8822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312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7A8463-613C-1DC1-E2F6-B1E39B60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4555CC-751C-80B7-7B41-8288D6EDD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05398-1769-285C-5B8E-A06D0A664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95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36AE9-42E4-5BD7-3A31-39E4BE260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A83FB-AADF-B35A-A4AC-6FA7570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431A9-5751-C625-62D4-A1EC5D697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05963-20DC-A0BC-12C8-0E307471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49991-3760-0DC8-BAB1-8FE4F90C6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5D3F7-4BE4-1FA2-E12A-E60A37FBF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459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7750E-1B56-1688-A698-0C3D86BCF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238DC0-B896-91B4-34EE-2C1990763D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D2613F-A68D-C5D0-99C7-7D64851CC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90BA76-453A-DDBE-1397-93726F75D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A1875-9B0C-8647-6499-90A0D09E8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A57F2C-B2FF-BEEE-F9A9-4F5C6639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682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862331-8281-20C0-C6DF-60ADDE0C0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5D481-7205-3F21-A4FF-65AE5470F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C3EA9-6799-B829-B26C-EEC9753A1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16B278-D2D4-49EF-997C-230F63CD4D1E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F612D-A06A-582B-E175-21C5BBF3C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D0D36-1517-1A12-DD6E-4B0C74B241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6DAD1C-A48E-4C24-997B-C545FC7B71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985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41420-67BC-FC5F-21A2-C53B2A15A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">
            <a:extLst>
              <a:ext uri="{FF2B5EF4-FFF2-40B4-BE49-F238E27FC236}">
                <a16:creationId xmlns:a16="http://schemas.microsoft.com/office/drawing/2014/main" id="{54C5D510-AF89-1457-8059-48EF3D1EF02C}"/>
              </a:ext>
            </a:extLst>
          </p:cNvPr>
          <p:cNvSpPr/>
          <p:nvPr/>
        </p:nvSpPr>
        <p:spPr>
          <a:xfrm>
            <a:off x="698500" y="177800"/>
            <a:ext cx="10795000" cy="35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 algn="l"/>
            <a:r>
              <a:rPr lang="en-US" sz="1800" b="1">
                <a:solidFill>
                  <a:srgbClr val="1B3A5C"/>
                </a:solidFill>
                <a:latin typeface="Segoe UI Semibold"/>
              </a:rPr>
              <a:t>Z-Health  —  Work Package Structure</a:t>
            </a:r>
          </a:p>
        </p:txBody>
      </p:sp>
      <p:sp>
        <p:nvSpPr>
          <p:cNvPr id="52" name="AccLine">
            <a:extLst>
              <a:ext uri="{FF2B5EF4-FFF2-40B4-BE49-F238E27FC236}">
                <a16:creationId xmlns:a16="http://schemas.microsoft.com/office/drawing/2014/main" id="{9EE82835-647B-F182-1B3A-BBA86F517B76}"/>
              </a:ext>
            </a:extLst>
          </p:cNvPr>
          <p:cNvSpPr/>
          <p:nvPr/>
        </p:nvSpPr>
        <p:spPr>
          <a:xfrm>
            <a:off x="698500" y="621862"/>
            <a:ext cx="1016000" cy="25400"/>
          </a:xfrm>
          <a:prstGeom prst="rect">
            <a:avLst/>
          </a:prstGeom>
          <a:solidFill>
            <a:srgbClr val="D97B2B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S101">
            <a:extLst>
              <a:ext uri="{FF2B5EF4-FFF2-40B4-BE49-F238E27FC236}">
                <a16:creationId xmlns:a16="http://schemas.microsoft.com/office/drawing/2014/main" id="{ED0327BF-B3F1-28EC-1D8E-A26C547CDFF4}"/>
              </a:ext>
            </a:extLst>
          </p:cNvPr>
          <p:cNvSpPr/>
          <p:nvPr/>
        </p:nvSpPr>
        <p:spPr>
          <a:xfrm rot="16200000">
            <a:off x="-2254633" y="3409239"/>
            <a:ext cx="5621173" cy="584200"/>
          </a:xfrm>
          <a:prstGeom prst="roundRect">
            <a:avLst>
              <a:gd name="adj" fmla="val 7000"/>
            </a:avLst>
          </a:prstGeom>
          <a:solidFill>
            <a:srgbClr val="1B3A5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300" b="1">
                <a:solidFill>
                  <a:srgbClr val="FFFFFF"/>
                </a:solidFill>
                <a:latin typeface="Segoe UI Semibold"/>
                <a:cs typeface="Segoe UI Semibold"/>
              </a:rPr>
              <a:t>WP1  Project Coordination &amp; Management</a:t>
            </a:r>
          </a:p>
        </p:txBody>
      </p:sp>
      <p:sp>
        <p:nvSpPr>
          <p:cNvPr id="102" name="S102">
            <a:extLst>
              <a:ext uri="{FF2B5EF4-FFF2-40B4-BE49-F238E27FC236}">
                <a16:creationId xmlns:a16="http://schemas.microsoft.com/office/drawing/2014/main" id="{4815EB36-EDC3-C37A-288D-DF2203327768}"/>
              </a:ext>
            </a:extLst>
          </p:cNvPr>
          <p:cNvSpPr/>
          <p:nvPr/>
        </p:nvSpPr>
        <p:spPr>
          <a:xfrm rot="5400000">
            <a:off x="8825460" y="3409239"/>
            <a:ext cx="5621174" cy="584200"/>
          </a:xfrm>
          <a:prstGeom prst="roundRect">
            <a:avLst>
              <a:gd name="adj" fmla="val 7000"/>
            </a:avLst>
          </a:prstGeom>
          <a:solidFill>
            <a:srgbClr val="2C5F7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300" b="1">
                <a:solidFill>
                  <a:srgbClr val="FFFFFF"/>
                </a:solidFill>
                <a:latin typeface="Segoe UI Semibold"/>
                <a:cs typeface="Segoe UI Semibold"/>
              </a:rPr>
              <a:t>WP2  Ethics</a:t>
            </a:r>
          </a:p>
        </p:txBody>
      </p:sp>
      <p:sp>
        <p:nvSpPr>
          <p:cNvPr id="103" name="S103">
            <a:extLst>
              <a:ext uri="{FF2B5EF4-FFF2-40B4-BE49-F238E27FC236}">
                <a16:creationId xmlns:a16="http://schemas.microsoft.com/office/drawing/2014/main" id="{9B085033-EA64-CD0E-5B98-D6065202B28A}"/>
              </a:ext>
            </a:extLst>
          </p:cNvPr>
          <p:cNvSpPr/>
          <p:nvPr/>
        </p:nvSpPr>
        <p:spPr>
          <a:xfrm>
            <a:off x="1024760" y="890752"/>
            <a:ext cx="10142481" cy="584200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Segoe UI Semibold"/>
                <a:cs typeface="Segoe UI Semibold"/>
              </a:rPr>
              <a:t>WP3 – NCD Evidence Framework &amp; Disease Context: </a:t>
            </a:r>
            <a:r>
              <a:rPr lang="en-US" sz="1300" b="1" dirty="0" err="1">
                <a:solidFill>
                  <a:srgbClr val="FFFFFF"/>
                </a:solidFill>
                <a:latin typeface="Segoe UI Semibold"/>
                <a:cs typeface="Segoe UI Semibold"/>
              </a:rPr>
              <a:t>behavioural</a:t>
            </a:r>
            <a:r>
              <a:rPr lang="en-US" sz="1300" b="1" dirty="0">
                <a:solidFill>
                  <a:srgbClr val="FFFFFF"/>
                </a:solidFill>
                <a:latin typeface="Segoe UI Semibold"/>
                <a:cs typeface="Segoe UI Semibold"/>
              </a:rPr>
              <a:t> underpinnings of interventions</a:t>
            </a:r>
          </a:p>
        </p:txBody>
      </p:sp>
      <p:sp>
        <p:nvSpPr>
          <p:cNvPr id="104" name="S104">
            <a:extLst>
              <a:ext uri="{FF2B5EF4-FFF2-40B4-BE49-F238E27FC236}">
                <a16:creationId xmlns:a16="http://schemas.microsoft.com/office/drawing/2014/main" id="{77E5FF28-3DC3-3C72-8596-D6C00EAC241B}"/>
              </a:ext>
            </a:extLst>
          </p:cNvPr>
          <p:cNvSpPr/>
          <p:nvPr/>
        </p:nvSpPr>
        <p:spPr>
          <a:xfrm>
            <a:off x="1046435" y="2262790"/>
            <a:ext cx="4944462" cy="858782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200" b="1">
                <a:solidFill>
                  <a:srgbClr val="FFFFFF"/>
                </a:solidFill>
                <a:latin typeface="Segoe UI Semibold"/>
                <a:cs typeface="Segoe UI Semibold"/>
              </a:rPr>
              <a:t>WP4 – Multi-component Intervention 2, Co-creation and Planning</a:t>
            </a:r>
            <a:r>
              <a:rPr lang="en-US" sz="1100" b="1">
                <a:solidFill>
                  <a:srgbClr val="FFFFFF"/>
                </a:solidFill>
                <a:latin typeface="Segoe UI Semibold"/>
                <a:cs typeface="Segoe UI Semibold"/>
              </a:rPr>
              <a:t>: </a:t>
            </a:r>
            <a:br>
              <a:rPr lang="en-US" sz="1100" b="1">
                <a:solidFill>
                  <a:srgbClr val="FFFFFF"/>
                </a:solidFill>
                <a:latin typeface="Segoe UI Semibold"/>
                <a:cs typeface="Segoe UI Semibold"/>
              </a:rPr>
            </a:br>
            <a:r>
              <a:rPr lang="en-US" sz="1100" b="1">
                <a:solidFill>
                  <a:srgbClr val="FFFFFF"/>
                </a:solidFill>
                <a:latin typeface="Segoe UI Semibold"/>
                <a:cs typeface="Segoe UI Semibold"/>
              </a:rPr>
              <a:t>Upper secondary school/ late adolescence (age 16–18)</a:t>
            </a:r>
          </a:p>
          <a:p>
            <a:pPr algn="ctr"/>
            <a:endParaRPr lang="en-US" sz="1100" b="1">
              <a:solidFill>
                <a:srgbClr val="FFFFFF"/>
              </a:solidFill>
              <a:latin typeface="Segoe UI Semibold"/>
              <a:cs typeface="Segoe UI Semibold"/>
            </a:endParaRPr>
          </a:p>
          <a:p>
            <a:pPr algn="ctr"/>
            <a:r>
              <a:rPr lang="en-US" sz="110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Tasks will correspond to relevant intervention domains</a:t>
            </a:r>
          </a:p>
        </p:txBody>
      </p:sp>
      <p:sp>
        <p:nvSpPr>
          <p:cNvPr id="105" name="S105">
            <a:extLst>
              <a:ext uri="{FF2B5EF4-FFF2-40B4-BE49-F238E27FC236}">
                <a16:creationId xmlns:a16="http://schemas.microsoft.com/office/drawing/2014/main" id="{8754E25F-06B1-770F-35D3-FB25E30722E4}"/>
              </a:ext>
            </a:extLst>
          </p:cNvPr>
          <p:cNvSpPr/>
          <p:nvPr/>
        </p:nvSpPr>
        <p:spPr>
          <a:xfrm>
            <a:off x="6189278" y="2262790"/>
            <a:ext cx="4975336" cy="858782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200" b="1">
                <a:solidFill>
                  <a:srgbClr val="FFFFFF"/>
                </a:solidFill>
                <a:latin typeface="Segoe UI Semibold"/>
                <a:cs typeface="Segoe UI Semibold"/>
              </a:rPr>
              <a:t>WP5 – Multi-component Intervention 2, Co-creation and Planning</a:t>
            </a:r>
            <a:r>
              <a:rPr lang="en-US" sz="1100" b="1">
                <a:solidFill>
                  <a:srgbClr val="FFFFFF"/>
                </a:solidFill>
                <a:latin typeface="Segoe UI Semibold"/>
                <a:cs typeface="Segoe UI Semibold"/>
              </a:rPr>
              <a:t>: </a:t>
            </a:r>
            <a:br>
              <a:rPr lang="en-US" sz="1100" b="1">
                <a:solidFill>
                  <a:srgbClr val="FFFFFF"/>
                </a:solidFill>
                <a:latin typeface="Segoe UI Semibold"/>
                <a:cs typeface="Segoe UI Semibold"/>
              </a:rPr>
            </a:br>
            <a:r>
              <a:rPr lang="en-US" sz="1100" b="1">
                <a:solidFill>
                  <a:srgbClr val="FFFFFF"/>
                </a:solidFill>
                <a:latin typeface="Segoe UI Semibold"/>
                <a:cs typeface="Segoe UI Semibold"/>
              </a:rPr>
              <a:t>Adolescence / adult (age 18–25)</a:t>
            </a:r>
          </a:p>
          <a:p>
            <a:pPr algn="ctr"/>
            <a:endParaRPr lang="en-US" sz="1100" b="1">
              <a:solidFill>
                <a:srgbClr val="FFFFFF"/>
              </a:solidFill>
              <a:latin typeface="Segoe UI Semibold"/>
              <a:cs typeface="Segoe UI Semibold"/>
            </a:endParaRPr>
          </a:p>
          <a:p>
            <a:pPr algn="ctr"/>
            <a:r>
              <a:rPr lang="en-US" sz="110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Tasks will correspond to relevant intervention domains</a:t>
            </a:r>
            <a:endParaRPr lang="en-US" sz="1100" b="1">
              <a:solidFill>
                <a:srgbClr val="FFFFFF"/>
              </a:solidFill>
              <a:latin typeface="Segoe UI Semibold"/>
              <a:cs typeface="Segoe UI Semibold"/>
            </a:endParaRPr>
          </a:p>
        </p:txBody>
      </p:sp>
      <p:sp>
        <p:nvSpPr>
          <p:cNvPr id="106" name="S106">
            <a:extLst>
              <a:ext uri="{FF2B5EF4-FFF2-40B4-BE49-F238E27FC236}">
                <a16:creationId xmlns:a16="http://schemas.microsoft.com/office/drawing/2014/main" id="{FC1F57B4-F959-9118-0571-2F2B9BF05823}"/>
              </a:ext>
            </a:extLst>
          </p:cNvPr>
          <p:cNvSpPr/>
          <p:nvPr/>
        </p:nvSpPr>
        <p:spPr>
          <a:xfrm>
            <a:off x="1046435" y="3373766"/>
            <a:ext cx="8048735" cy="969087"/>
          </a:xfrm>
          <a:prstGeom prst="roundRect">
            <a:avLst>
              <a:gd name="adj" fmla="val 7000"/>
            </a:avLst>
          </a:prstGeom>
          <a:solidFill>
            <a:srgbClr val="D97B2B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300" b="1">
                <a:solidFill>
                  <a:srgbClr val="FFFFFF"/>
                </a:solidFill>
                <a:latin typeface="Segoe UI Semibold"/>
                <a:cs typeface="Segoe UI Semibold"/>
              </a:rPr>
              <a:t>WP6  Intervention Implementation in Countries</a:t>
            </a:r>
          </a:p>
          <a:p>
            <a:pPr algn="ctr"/>
            <a:endParaRPr lang="en-US" sz="1300" b="1">
              <a:solidFill>
                <a:srgbClr val="FFFFFF"/>
              </a:solidFill>
              <a:latin typeface="Segoe UI Semibold"/>
              <a:cs typeface="Segoe UI Semibold"/>
            </a:endParaRPr>
          </a:p>
          <a:p>
            <a:pPr algn="ctr"/>
            <a:r>
              <a:rPr lang="en-US" sz="130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Tasks will correspond to country implementations</a:t>
            </a:r>
          </a:p>
        </p:txBody>
      </p:sp>
      <p:sp>
        <p:nvSpPr>
          <p:cNvPr id="107" name="S107">
            <a:extLst>
              <a:ext uri="{FF2B5EF4-FFF2-40B4-BE49-F238E27FC236}">
                <a16:creationId xmlns:a16="http://schemas.microsoft.com/office/drawing/2014/main" id="{A98BB422-D056-AFBC-9820-BD82FB25325E}"/>
              </a:ext>
            </a:extLst>
          </p:cNvPr>
          <p:cNvSpPr/>
          <p:nvPr/>
        </p:nvSpPr>
        <p:spPr>
          <a:xfrm>
            <a:off x="1061546" y="4630794"/>
            <a:ext cx="8048733" cy="876300"/>
          </a:xfrm>
          <a:prstGeom prst="roundRect">
            <a:avLst>
              <a:gd name="adj" fmla="val 7000"/>
            </a:avLst>
          </a:prstGeom>
          <a:solidFill>
            <a:srgbClr val="4A9E7A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300" b="1">
                <a:solidFill>
                  <a:srgbClr val="FFFFFF"/>
                </a:solidFill>
                <a:latin typeface="Segoe UI Semibold"/>
                <a:cs typeface="Segoe UI Semibold"/>
              </a:rPr>
              <a:t>WP7  Evaluation</a:t>
            </a:r>
          </a:p>
          <a:p>
            <a:pPr algn="ctr"/>
            <a:endParaRPr lang="en-US" sz="1300" b="1">
              <a:solidFill>
                <a:srgbClr val="FFFFFF"/>
              </a:solidFill>
              <a:latin typeface="Segoe UI Semibold"/>
              <a:cs typeface="Segoe UI Semibold"/>
            </a:endParaRPr>
          </a:p>
          <a:p>
            <a:pPr algn="ctr"/>
            <a:r>
              <a:rPr lang="en-US" sz="130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Tasks: 7.1. Real world data infrastructure; 7.2. Evaluation Design; 7.3. Impact assessment; 7.4. Equity</a:t>
            </a:r>
          </a:p>
        </p:txBody>
      </p:sp>
      <p:sp>
        <p:nvSpPr>
          <p:cNvPr id="108" name="WP8">
            <a:extLst>
              <a:ext uri="{FF2B5EF4-FFF2-40B4-BE49-F238E27FC236}">
                <a16:creationId xmlns:a16="http://schemas.microsoft.com/office/drawing/2014/main" id="{AA575498-F0EA-66DF-F6D8-CE9019DF9049}"/>
              </a:ext>
            </a:extLst>
          </p:cNvPr>
          <p:cNvSpPr/>
          <p:nvPr/>
        </p:nvSpPr>
        <p:spPr>
          <a:xfrm>
            <a:off x="9323772" y="3373766"/>
            <a:ext cx="1840842" cy="2159000"/>
          </a:xfrm>
          <a:prstGeom prst="roundRect">
            <a:avLst>
              <a:gd name="adj" fmla="val 5000"/>
            </a:avLst>
          </a:prstGeom>
          <a:solidFill>
            <a:srgbClr val="6B5CA5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36000" tIns="27000" rIns="36000" bIns="27000" anchor="ctr"/>
          <a:lstStyle/>
          <a:p>
            <a:pPr algn="ctr">
              <a:lnSpc>
                <a:spcPct val="110000"/>
              </a:lnSpc>
            </a:pPr>
            <a:r>
              <a:rPr lang="en-US" sz="1300" b="1">
                <a:solidFill>
                  <a:srgbClr val="FFFFFF"/>
                </a:solidFill>
                <a:latin typeface="Segoe UI Semibold"/>
              </a:rPr>
              <a:t>WP8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</a:pPr>
            <a:r>
              <a:rPr lang="en-US" sz="1300">
                <a:solidFill>
                  <a:srgbClr val="FFFFFF"/>
                </a:solidFill>
                <a:latin typeface="Segoe UI"/>
              </a:rPr>
              <a:t>Sustainable implementation, </a:t>
            </a:r>
          </a:p>
          <a:p>
            <a:pPr algn="ctr">
              <a:lnSpc>
                <a:spcPct val="110000"/>
              </a:lnSpc>
            </a:pPr>
            <a:r>
              <a:rPr lang="en-US" sz="1300">
                <a:solidFill>
                  <a:srgbClr val="FFFFFF"/>
                </a:solidFill>
                <a:latin typeface="Segoe UI"/>
              </a:rPr>
              <a:t>Policy Simulation</a:t>
            </a:r>
          </a:p>
          <a:p>
            <a:pPr algn="ctr">
              <a:lnSpc>
                <a:spcPct val="110000"/>
              </a:lnSpc>
            </a:pPr>
            <a:r>
              <a:rPr lang="en-US" sz="1300">
                <a:solidFill>
                  <a:srgbClr val="FFFFFF"/>
                </a:solidFill>
                <a:latin typeface="Segoe UI"/>
              </a:rPr>
              <a:t>&amp; Foresight</a:t>
            </a:r>
          </a:p>
        </p:txBody>
      </p:sp>
      <p:sp>
        <p:nvSpPr>
          <p:cNvPr id="109" name="S109">
            <a:extLst>
              <a:ext uri="{FF2B5EF4-FFF2-40B4-BE49-F238E27FC236}">
                <a16:creationId xmlns:a16="http://schemas.microsoft.com/office/drawing/2014/main" id="{5FB8A7C6-21ED-F46F-405E-3AA95C5DB799}"/>
              </a:ext>
            </a:extLst>
          </p:cNvPr>
          <p:cNvSpPr/>
          <p:nvPr/>
        </p:nvSpPr>
        <p:spPr>
          <a:xfrm>
            <a:off x="1024758" y="5735966"/>
            <a:ext cx="10142477" cy="775960"/>
          </a:xfrm>
          <a:prstGeom prst="roundRect">
            <a:avLst>
              <a:gd name="adj" fmla="val 7000"/>
            </a:avLst>
          </a:prstGeom>
          <a:solidFill>
            <a:srgbClr val="5D6D7E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300" b="1">
                <a:solidFill>
                  <a:srgbClr val="FFFFFF"/>
                </a:solidFill>
                <a:latin typeface="Segoe UI Semibold"/>
                <a:cs typeface="Segoe UI Semibold"/>
              </a:rPr>
              <a:t>WP9  Communication, Stakeholder engagement, Dissemination &amp; Exploitation</a:t>
            </a:r>
          </a:p>
        </p:txBody>
      </p:sp>
      <p:cxnSp>
        <p:nvCxnSpPr>
          <p:cNvPr id="203" name="A203">
            <a:extLst>
              <a:ext uri="{FF2B5EF4-FFF2-40B4-BE49-F238E27FC236}">
                <a16:creationId xmlns:a16="http://schemas.microsoft.com/office/drawing/2014/main" id="{22050E8E-CFFC-8ABA-FB67-CCE6DF9967B4}"/>
              </a:ext>
            </a:extLst>
          </p:cNvPr>
          <p:cNvCxnSpPr/>
          <p:nvPr/>
        </p:nvCxnSpPr>
        <p:spPr>
          <a:xfrm>
            <a:off x="3692192" y="205959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4" name="A204">
            <a:extLst>
              <a:ext uri="{FF2B5EF4-FFF2-40B4-BE49-F238E27FC236}">
                <a16:creationId xmlns:a16="http://schemas.microsoft.com/office/drawing/2014/main" id="{2A2AB03E-201E-C0E6-BF34-DCBCDB14DFB7}"/>
              </a:ext>
            </a:extLst>
          </p:cNvPr>
          <p:cNvCxnSpPr>
            <a:cxnSpLocks/>
          </p:cNvCxnSpPr>
          <p:nvPr/>
        </p:nvCxnSpPr>
        <p:spPr>
          <a:xfrm>
            <a:off x="9110279" y="5030952"/>
            <a:ext cx="246774" cy="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5" name="A205">
            <a:extLst>
              <a:ext uri="{FF2B5EF4-FFF2-40B4-BE49-F238E27FC236}">
                <a16:creationId xmlns:a16="http://schemas.microsoft.com/office/drawing/2014/main" id="{84DE30F8-5690-B7EF-B6D0-F080E7183763}"/>
              </a:ext>
            </a:extLst>
          </p:cNvPr>
          <p:cNvCxnSpPr>
            <a:cxnSpLocks/>
          </p:cNvCxnSpPr>
          <p:nvPr/>
        </p:nvCxnSpPr>
        <p:spPr>
          <a:xfrm>
            <a:off x="8722486" y="3170566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6" name="A206">
            <a:extLst>
              <a:ext uri="{FF2B5EF4-FFF2-40B4-BE49-F238E27FC236}">
                <a16:creationId xmlns:a16="http://schemas.microsoft.com/office/drawing/2014/main" id="{9A6009A2-4D5D-32E9-D53E-190A8A51D9ED}"/>
              </a:ext>
            </a:extLst>
          </p:cNvPr>
          <p:cNvCxnSpPr/>
          <p:nvPr/>
        </p:nvCxnSpPr>
        <p:spPr>
          <a:xfrm>
            <a:off x="8702785" y="205959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7" name="A207">
            <a:extLst>
              <a:ext uri="{FF2B5EF4-FFF2-40B4-BE49-F238E27FC236}">
                <a16:creationId xmlns:a16="http://schemas.microsoft.com/office/drawing/2014/main" id="{AAEE7B73-52DB-4E13-92D5-43CC3A3E4624}"/>
              </a:ext>
            </a:extLst>
          </p:cNvPr>
          <p:cNvCxnSpPr/>
          <p:nvPr/>
        </p:nvCxnSpPr>
        <p:spPr>
          <a:xfrm>
            <a:off x="3692192" y="3170566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8" name="A208">
            <a:extLst>
              <a:ext uri="{FF2B5EF4-FFF2-40B4-BE49-F238E27FC236}">
                <a16:creationId xmlns:a16="http://schemas.microsoft.com/office/drawing/2014/main" id="{07D2AEE7-18BA-3E5D-8D62-361DAB5DF54A}"/>
              </a:ext>
            </a:extLst>
          </p:cNvPr>
          <p:cNvCxnSpPr/>
          <p:nvPr/>
        </p:nvCxnSpPr>
        <p:spPr>
          <a:xfrm>
            <a:off x="10315900" y="5532766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9" name="A209">
            <a:extLst>
              <a:ext uri="{FF2B5EF4-FFF2-40B4-BE49-F238E27FC236}">
                <a16:creationId xmlns:a16="http://schemas.microsoft.com/office/drawing/2014/main" id="{6BCC8368-1276-E13D-6842-489F49B20D2E}"/>
              </a:ext>
            </a:extLst>
          </p:cNvPr>
          <p:cNvCxnSpPr/>
          <p:nvPr/>
        </p:nvCxnSpPr>
        <p:spPr>
          <a:xfrm>
            <a:off x="5156200" y="4382813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10" name="A210">
            <a:extLst>
              <a:ext uri="{FF2B5EF4-FFF2-40B4-BE49-F238E27FC236}">
                <a16:creationId xmlns:a16="http://schemas.microsoft.com/office/drawing/2014/main" id="{82781242-A1FB-767E-F476-BAD23F31A616}"/>
              </a:ext>
            </a:extLst>
          </p:cNvPr>
          <p:cNvCxnSpPr/>
          <p:nvPr/>
        </p:nvCxnSpPr>
        <p:spPr>
          <a:xfrm>
            <a:off x="5156200" y="5532766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sp>
        <p:nvSpPr>
          <p:cNvPr id="2" name="S103">
            <a:extLst>
              <a:ext uri="{FF2B5EF4-FFF2-40B4-BE49-F238E27FC236}">
                <a16:creationId xmlns:a16="http://schemas.microsoft.com/office/drawing/2014/main" id="{6763A7CB-7E2A-5AFA-07E7-B5B3DC765710}"/>
              </a:ext>
            </a:extLst>
          </p:cNvPr>
          <p:cNvSpPr/>
          <p:nvPr/>
        </p:nvSpPr>
        <p:spPr>
          <a:xfrm>
            <a:off x="1024759" y="1457872"/>
            <a:ext cx="10142481" cy="584200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>
                <a:solidFill>
                  <a:srgbClr val="FFFFFF"/>
                </a:solidFill>
                <a:latin typeface="Segoe UI Semibold"/>
                <a:cs typeface="Segoe UI Semibold"/>
              </a:rPr>
              <a:t>Obesity and cardio-metabolic health			Mental health					Addictions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2DC7160-AF05-ECE3-EEBB-A5A01E91C491}"/>
              </a:ext>
            </a:extLst>
          </p:cNvPr>
          <p:cNvSpPr/>
          <p:nvPr/>
        </p:nvSpPr>
        <p:spPr>
          <a:xfrm>
            <a:off x="95670" y="5532766"/>
            <a:ext cx="830132" cy="38368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ICL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C009A6B-5049-B728-C806-E2379DA1CC7F}"/>
              </a:ext>
            </a:extLst>
          </p:cNvPr>
          <p:cNvSpPr/>
          <p:nvPr/>
        </p:nvSpPr>
        <p:spPr>
          <a:xfrm>
            <a:off x="9583815" y="5168846"/>
            <a:ext cx="1367963" cy="30816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ISINNOVA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0587C40-B8A1-71C9-2EE6-2C9B77B47CA4}"/>
              </a:ext>
            </a:extLst>
          </p:cNvPr>
          <p:cNvSpPr/>
          <p:nvPr/>
        </p:nvSpPr>
        <p:spPr>
          <a:xfrm>
            <a:off x="8149936" y="5412964"/>
            <a:ext cx="1034900" cy="2902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ICL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FE8ECDB-A141-097B-DBB7-30DBE39BE1E8}"/>
              </a:ext>
            </a:extLst>
          </p:cNvPr>
          <p:cNvSpPr/>
          <p:nvPr/>
        </p:nvSpPr>
        <p:spPr>
          <a:xfrm>
            <a:off x="8149936" y="4176467"/>
            <a:ext cx="1034900" cy="30794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NIJZ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7A88C28-72BA-47EF-46A9-3B9C158381BD}"/>
              </a:ext>
            </a:extLst>
          </p:cNvPr>
          <p:cNvSpPr/>
          <p:nvPr/>
        </p:nvSpPr>
        <p:spPr>
          <a:xfrm>
            <a:off x="9357053" y="6017171"/>
            <a:ext cx="1731361" cy="35029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EuroHealthNet</a:t>
            </a:r>
            <a:endParaRPr lang="en-US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49529102-6197-184B-0BCF-1E477F98478B}"/>
              </a:ext>
            </a:extLst>
          </p:cNvPr>
          <p:cNvSpPr/>
          <p:nvPr/>
        </p:nvSpPr>
        <p:spPr>
          <a:xfrm>
            <a:off x="5183571" y="3042510"/>
            <a:ext cx="862390" cy="22303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NIPH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F096383-4AC5-7BD3-9188-845B5F2A9270}"/>
              </a:ext>
            </a:extLst>
          </p:cNvPr>
          <p:cNvSpPr/>
          <p:nvPr/>
        </p:nvSpPr>
        <p:spPr>
          <a:xfrm>
            <a:off x="9796650" y="2707414"/>
            <a:ext cx="1367964" cy="52574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University of Cologne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7C4D46BB-8F17-A85C-4767-8A7D03A6A667}"/>
              </a:ext>
            </a:extLst>
          </p:cNvPr>
          <p:cNvSpPr/>
          <p:nvPr/>
        </p:nvSpPr>
        <p:spPr>
          <a:xfrm>
            <a:off x="11266191" y="5445421"/>
            <a:ext cx="737445" cy="37789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ICL</a:t>
            </a:r>
          </a:p>
        </p:txBody>
      </p:sp>
    </p:spTree>
    <p:extLst>
      <p:ext uri="{BB962C8B-B14F-4D97-AF65-F5344CB8AC3E}">
        <p14:creationId xmlns:p14="http://schemas.microsoft.com/office/powerpoint/2010/main" val="260153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C91E9FD-FB27-0046-B929-132313F475E5}">
  <we:reference id="wa200010001" version="1.0.0.1" store="en-GB" storeType="OMEX"/>
  <we:alternateReferences>
    <we:reference id="wa200010001" version="1.0.0.1" store="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Segoe UI</vt:lpstr>
      <vt:lpstr>Segoe UI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Sassi, Franco</dc:creator>
  <cp:lastModifiedBy>Sassi, Franco</cp:lastModifiedBy>
  <cp:revision>2</cp:revision>
  <dcterms:created xsi:type="dcterms:W3CDTF">2026-03-04T19:35:59Z</dcterms:created>
  <dcterms:modified xsi:type="dcterms:W3CDTF">2026-03-26T15:40:09Z</dcterms:modified>
</cp:coreProperties>
</file>