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50"/>
    <p:restoredTop sz="94676"/>
  </p:normalViewPr>
  <p:slideViewPr>
    <p:cSldViewPr snapToGrid="0">
      <p:cViewPr>
        <p:scale>
          <a:sx n="119" d="100"/>
          <a:sy n="119" d="100"/>
        </p:scale>
        <p:origin x="2288" y="1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AD88D-48E4-1893-C25C-58A3AEF09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A7A658-4D05-F2B8-6825-42D251770E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16260-A7F5-8DD6-7D19-875F67887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34278-0109-D9AA-BAA0-712A68769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2A91D-94FD-4708-C324-704E1F8E1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3FC0-1BDA-2A4D-AB37-6DDC5043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056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A8605-8AB5-CF5F-1C64-122C60EA1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8DB82F-8405-8B6C-AC60-0CCA0DEA20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E0B3B1-ED69-CBEC-45F0-0FA0E6049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B0091-9C26-CE5B-A955-036A7C662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7ED7A-4056-9895-7B8A-A70EE301F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3FC0-1BDA-2A4D-AB37-6DDC5043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526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9FA186-DFE3-AAE8-EA2D-BCCF694F69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46A48B-57D7-485C-B926-7924D75678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B307B-6C1D-14EE-6DAE-443C61C17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0308E-659E-B775-688D-9EC96470A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A2481B-8776-F6BC-4ED8-F0727DD2D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3FC0-1BDA-2A4D-AB37-6DDC5043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78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016A9-5623-1BA6-A3DA-8BA60D0BC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213808-4866-A604-31DF-FC9FFB1DEF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0D194-5F67-7776-8115-227997246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29B381-2AD2-99B0-D156-05AF19AA0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331B3-568E-C48A-863A-E2B6938BE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3FC0-1BDA-2A4D-AB37-6DDC5043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616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CFCAB-77FE-6DC3-E801-F2EF8CA99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190287-CAF8-AE76-C847-2A1B10525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FDD154-057D-8E53-B502-4F600EC68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8818E-08AB-B687-92BA-040B4C439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F83E5-7BE6-E32B-80BB-B9E5B4ED2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3FC0-1BDA-2A4D-AB37-6DDC5043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7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2F1D-34FE-91FE-388C-929251EFF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92C73-5D56-EC9B-BF84-E567D9061B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699A5D-ADAB-31B0-5455-B2D9E64FDA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3A2A71-44D5-9803-99BF-B5F74561C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65B801-A611-9A07-1C40-2561D5451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47F09E-3DE4-11DC-173D-6DC376726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3FC0-1BDA-2A4D-AB37-6DDC5043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680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7BFB6-511C-63EE-9ECC-FB3AD8BC8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5A3AC6-28B3-A313-C575-0C9196A9D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9D68EC-19AE-6DA4-35C2-10F3C29A7C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5C7C5B-4037-B443-29C0-4A3016B549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61049F-4B62-66C1-6426-9EEBB2BB4B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38DD34-AE26-1447-3C5C-85B7A9885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37BA58-2E0D-4BE1-4A40-EB9C18B83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75C379-43B2-FE29-4E5C-DEF44067E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3FC0-1BDA-2A4D-AB37-6DDC5043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005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B39B6-BB0E-672F-4169-44E53A0F5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157E74-C4F0-7343-EC38-88C0DA061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8BAF65-9311-14AC-5BB3-A527685DA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B4D7D7-1C69-CDCE-1BA6-B74EE0327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3FC0-1BDA-2A4D-AB37-6DDC5043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64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B29CB3-D47D-C833-4A59-419C97512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3F838B-E4A1-6972-7FE9-3C5104D54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FA21F2-BC81-9119-E871-507BBC1FD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3FC0-1BDA-2A4D-AB37-6DDC5043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10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9590C-20DE-1220-1E35-2E3A1FECC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269CA-EC7E-65D5-5AA4-5AECC31F2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4B36AE-9E57-8D38-C472-068BFB0192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ED53A1-6CE8-2AF5-DFF5-C487B73AD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D4CD72-A710-BE32-74F1-B0AF00F0A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EC33E7-3E6E-A587-A93D-A9847CB8C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3FC0-1BDA-2A4D-AB37-6DDC5043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471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5A1B3-E318-0F8A-2C3B-714D2B1C7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39FBCB-3BCC-646A-FEA8-1182640D2D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838B31-3A1F-B68F-B462-602647B9F0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C7923F-5EB2-FAFE-CF9B-BF1D21EC1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5B297B-B2A6-CD37-07BA-C68DAE04C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33071E-E043-A26E-F834-E216644D5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C3FC0-1BDA-2A4D-AB37-6DDC5043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72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3AA3E5-00F7-D501-AB4D-CF22CC6E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3D0EB1-AE60-889D-AF72-DC1838EA8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66CEA-AFC8-111A-AE7B-EB2C74F760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84CC3B-7139-1F44-B6E0-41A374ED46FA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F5543-3024-9660-C231-98D504A218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24A5A6-45B3-E982-BCE9-D499BA274A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1C3FC0-1BDA-2A4D-AB37-6DDC5043C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02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BG"/>
          <p:cNvSpPr/>
          <p:nvPr/>
        </p:nvSpPr>
        <p:spPr>
          <a:xfrm>
            <a:off x="508000" y="533400"/>
            <a:ext cx="11176000" cy="4851400"/>
          </a:xfrm>
          <a:prstGeom prst="roundRect">
            <a:avLst>
              <a:gd name="adj" fmla="val 2200"/>
            </a:avLst>
          </a:prstGeom>
          <a:solidFill>
            <a:srgbClr val="EEF1F5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1" name="Title"/>
          <p:cNvSpPr/>
          <p:nvPr/>
        </p:nvSpPr>
        <p:spPr>
          <a:xfrm>
            <a:off x="698500" y="177800"/>
            <a:ext cx="10795000" cy="355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/>
          <a:p>
            <a:pPr algn="l"/>
            <a:r>
              <a:rPr lang="en-US" sz="1800" b="1" dirty="0">
                <a:solidFill>
                  <a:srgbClr val="1B3A5C"/>
                </a:solidFill>
                <a:latin typeface="Segoe UI Semibold"/>
              </a:rPr>
              <a:t>Z-Health  —  Work Package Structure</a:t>
            </a:r>
          </a:p>
        </p:txBody>
      </p:sp>
      <p:sp>
        <p:nvSpPr>
          <p:cNvPr id="52" name="AccLine"/>
          <p:cNvSpPr/>
          <p:nvPr/>
        </p:nvSpPr>
        <p:spPr>
          <a:xfrm>
            <a:off x="698500" y="558800"/>
            <a:ext cx="1016000" cy="25400"/>
          </a:xfrm>
          <a:prstGeom prst="rect">
            <a:avLst/>
          </a:prstGeom>
          <a:solidFill>
            <a:srgbClr val="D97B2B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1" name="S101"/>
          <p:cNvSpPr/>
          <p:nvPr/>
        </p:nvSpPr>
        <p:spPr>
          <a:xfrm>
            <a:off x="698500" y="685800"/>
            <a:ext cx="6800850" cy="584200"/>
          </a:xfrm>
          <a:prstGeom prst="roundRect">
            <a:avLst>
              <a:gd name="adj" fmla="val 7000"/>
            </a:avLst>
          </a:prstGeom>
          <a:solidFill>
            <a:srgbClr val="1B3A5C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WP1  Project Coordination &amp; Management</a:t>
            </a:r>
          </a:p>
        </p:txBody>
      </p:sp>
      <p:sp>
        <p:nvSpPr>
          <p:cNvPr id="102" name="S102"/>
          <p:cNvSpPr/>
          <p:nvPr/>
        </p:nvSpPr>
        <p:spPr>
          <a:xfrm>
            <a:off x="7626350" y="685800"/>
            <a:ext cx="3867150" cy="584200"/>
          </a:xfrm>
          <a:prstGeom prst="roundRect">
            <a:avLst>
              <a:gd name="adj" fmla="val 7000"/>
            </a:avLst>
          </a:prstGeom>
          <a:solidFill>
            <a:srgbClr val="2C5F7C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WP2  Ethics</a:t>
            </a:r>
          </a:p>
        </p:txBody>
      </p:sp>
      <p:sp>
        <p:nvSpPr>
          <p:cNvPr id="103" name="S103"/>
          <p:cNvSpPr/>
          <p:nvPr/>
        </p:nvSpPr>
        <p:spPr>
          <a:xfrm>
            <a:off x="698500" y="1473200"/>
            <a:ext cx="10795000" cy="584200"/>
          </a:xfrm>
          <a:prstGeom prst="roundRect">
            <a:avLst>
              <a:gd name="adj" fmla="val 7000"/>
            </a:avLst>
          </a:prstGeom>
          <a:solidFill>
            <a:srgbClr val="2E7D6F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WP3  NCD Evidence Framework &amp; Disease Context</a:t>
            </a:r>
          </a:p>
        </p:txBody>
      </p:sp>
      <p:sp>
        <p:nvSpPr>
          <p:cNvPr id="104" name="S104"/>
          <p:cNvSpPr/>
          <p:nvPr/>
        </p:nvSpPr>
        <p:spPr>
          <a:xfrm>
            <a:off x="2755900" y="2260600"/>
            <a:ext cx="4305300" cy="584200"/>
          </a:xfrm>
          <a:prstGeom prst="roundRect">
            <a:avLst>
              <a:gd name="adj" fmla="val 7000"/>
            </a:avLst>
          </a:prstGeom>
          <a:solidFill>
            <a:srgbClr val="3A8FB7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WP4  Intervention Design: Lower Secondary (12–15)</a:t>
            </a:r>
          </a:p>
        </p:txBody>
      </p:sp>
      <p:sp>
        <p:nvSpPr>
          <p:cNvPr id="105" name="S105"/>
          <p:cNvSpPr/>
          <p:nvPr/>
        </p:nvSpPr>
        <p:spPr>
          <a:xfrm>
            <a:off x="7188200" y="2260600"/>
            <a:ext cx="4305300" cy="584200"/>
          </a:xfrm>
          <a:prstGeom prst="roundRect">
            <a:avLst>
              <a:gd name="adj" fmla="val 7000"/>
            </a:avLst>
          </a:prstGeom>
          <a:solidFill>
            <a:srgbClr val="3A8FB7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WP5  Intervention Design: Upper Secondary (16–18)</a:t>
            </a:r>
          </a:p>
        </p:txBody>
      </p:sp>
      <p:sp>
        <p:nvSpPr>
          <p:cNvPr id="106" name="S106"/>
          <p:cNvSpPr/>
          <p:nvPr/>
        </p:nvSpPr>
        <p:spPr>
          <a:xfrm>
            <a:off x="2755900" y="3048000"/>
            <a:ext cx="8737600" cy="584200"/>
          </a:xfrm>
          <a:prstGeom prst="roundRect">
            <a:avLst>
              <a:gd name="adj" fmla="val 7000"/>
            </a:avLst>
          </a:prstGeom>
          <a:solidFill>
            <a:srgbClr val="D97B2B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WP6  Implementation</a:t>
            </a:r>
          </a:p>
        </p:txBody>
      </p:sp>
      <p:sp>
        <p:nvSpPr>
          <p:cNvPr id="107" name="S107"/>
          <p:cNvSpPr/>
          <p:nvPr/>
        </p:nvSpPr>
        <p:spPr>
          <a:xfrm>
            <a:off x="2755900" y="3835400"/>
            <a:ext cx="8737600" cy="584200"/>
          </a:xfrm>
          <a:prstGeom prst="roundRect">
            <a:avLst>
              <a:gd name="adj" fmla="val 7000"/>
            </a:avLst>
          </a:prstGeom>
          <a:solidFill>
            <a:srgbClr val="4A9E7A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WP7  Evaluation</a:t>
            </a:r>
          </a:p>
        </p:txBody>
      </p:sp>
      <p:sp>
        <p:nvSpPr>
          <p:cNvPr id="108" name="WP8"/>
          <p:cNvSpPr/>
          <p:nvPr/>
        </p:nvSpPr>
        <p:spPr>
          <a:xfrm>
            <a:off x="698500" y="2260600"/>
            <a:ext cx="1930400" cy="2159000"/>
          </a:xfrm>
          <a:prstGeom prst="roundRect">
            <a:avLst>
              <a:gd name="adj" fmla="val 5000"/>
            </a:avLst>
          </a:prstGeom>
          <a:solidFill>
            <a:srgbClr val="6B5CA5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36000" tIns="27000" rIns="36000" bIns="27000" anchor="ctr"/>
          <a:lstStyle/>
          <a:p>
            <a:pPr algn="ctr">
              <a:lnSpc>
                <a:spcPct val="110000"/>
              </a:lnSpc>
            </a:pPr>
            <a:r>
              <a:rPr lang="en-US" sz="1100" b="1" dirty="0">
                <a:solidFill>
                  <a:srgbClr val="FFFFFF"/>
                </a:solidFill>
                <a:latin typeface="Segoe UI Semibold"/>
              </a:rPr>
              <a:t>WP8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</a:pPr>
            <a:r>
              <a:rPr lang="en-US" sz="1000" dirty="0">
                <a:solidFill>
                  <a:srgbClr val="FFFFFF"/>
                </a:solidFill>
                <a:latin typeface="Segoe UI"/>
              </a:rPr>
              <a:t>Modelling,</a:t>
            </a:r>
          </a:p>
          <a:p>
            <a:pPr algn="ctr">
              <a:lnSpc>
                <a:spcPct val="110000"/>
              </a:lnSpc>
            </a:pPr>
            <a:r>
              <a:rPr lang="en-US" sz="1000" dirty="0">
                <a:solidFill>
                  <a:srgbClr val="FFFFFF"/>
                </a:solidFill>
                <a:latin typeface="Segoe UI"/>
              </a:rPr>
              <a:t>Policy Simulation</a:t>
            </a:r>
          </a:p>
          <a:p>
            <a:pPr algn="ctr">
              <a:lnSpc>
                <a:spcPct val="110000"/>
              </a:lnSpc>
            </a:pPr>
            <a:r>
              <a:rPr lang="en-US" sz="1000" dirty="0">
                <a:solidFill>
                  <a:srgbClr val="FFFFFF"/>
                </a:solidFill>
                <a:latin typeface="Segoe UI"/>
              </a:rPr>
              <a:t>&amp; Foresight</a:t>
            </a:r>
          </a:p>
        </p:txBody>
      </p:sp>
      <p:sp>
        <p:nvSpPr>
          <p:cNvPr id="109" name="S109"/>
          <p:cNvSpPr/>
          <p:nvPr/>
        </p:nvSpPr>
        <p:spPr>
          <a:xfrm>
            <a:off x="698500" y="4622800"/>
            <a:ext cx="10795000" cy="584200"/>
          </a:xfrm>
          <a:prstGeom prst="roundRect">
            <a:avLst>
              <a:gd name="adj" fmla="val 7000"/>
            </a:avLst>
          </a:prstGeom>
          <a:solidFill>
            <a:srgbClr val="5D6D7E"/>
          </a:solidFill>
          <a:ln w="0">
            <a:noFill/>
          </a:ln>
          <a:effectLst>
            <a:outerShdw blurRad="25400" dist="6350" dir="5400000" algn="t" rotWithShape="0">
              <a:srgbClr val="000000">
                <a:alpha val="10000"/>
              </a:srgbClr>
            </a:outerShdw>
          </a:effectLst>
        </p:spPr>
        <p:txBody>
          <a:bodyPr lIns="54000" tIns="27000" rIns="54000" bIns="27000" anchor="ctr"/>
          <a:lstStyle/>
          <a:p>
            <a:pPr algn="ctr"/>
            <a:r>
              <a:rPr lang="en-US" sz="1100" b="1" dirty="0">
                <a:solidFill>
                  <a:srgbClr val="FFFFFF"/>
                </a:solidFill>
                <a:latin typeface="Segoe UI Semibold"/>
                <a:cs typeface="Segoe UI Semibold"/>
              </a:rPr>
              <a:t>WP9  Communication, Dissemination &amp; Exploitation</a:t>
            </a:r>
          </a:p>
        </p:txBody>
      </p:sp>
      <p:cxnSp>
        <p:nvCxnSpPr>
          <p:cNvPr id="201" name="A201"/>
          <p:cNvCxnSpPr/>
          <p:nvPr/>
        </p:nvCxnSpPr>
        <p:spPr>
          <a:xfrm>
            <a:off x="4098925" y="12700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3" name="A203"/>
          <p:cNvCxnSpPr/>
          <p:nvPr/>
        </p:nvCxnSpPr>
        <p:spPr>
          <a:xfrm>
            <a:off x="1663700" y="20574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4" name="A204"/>
          <p:cNvCxnSpPr/>
          <p:nvPr/>
        </p:nvCxnSpPr>
        <p:spPr>
          <a:xfrm>
            <a:off x="4908550" y="20574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5" name="A205"/>
          <p:cNvCxnSpPr/>
          <p:nvPr/>
        </p:nvCxnSpPr>
        <p:spPr>
          <a:xfrm>
            <a:off x="9340850" y="20574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6" name="A206"/>
          <p:cNvCxnSpPr/>
          <p:nvPr/>
        </p:nvCxnSpPr>
        <p:spPr>
          <a:xfrm>
            <a:off x="4908550" y="28448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7" name="A207"/>
          <p:cNvCxnSpPr/>
          <p:nvPr/>
        </p:nvCxnSpPr>
        <p:spPr>
          <a:xfrm>
            <a:off x="9340850" y="28448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8" name="A208"/>
          <p:cNvCxnSpPr/>
          <p:nvPr/>
        </p:nvCxnSpPr>
        <p:spPr>
          <a:xfrm>
            <a:off x="7124700" y="36322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9" name="A209"/>
          <p:cNvCxnSpPr/>
          <p:nvPr/>
        </p:nvCxnSpPr>
        <p:spPr>
          <a:xfrm>
            <a:off x="7124700" y="44196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10" name="A210"/>
          <p:cNvCxnSpPr/>
          <p:nvPr/>
        </p:nvCxnSpPr>
        <p:spPr>
          <a:xfrm>
            <a:off x="1663700" y="44196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  <p:cxnSp>
        <p:nvCxnSpPr>
          <p:cNvPr id="202" name="A202"/>
          <p:cNvCxnSpPr/>
          <p:nvPr/>
        </p:nvCxnSpPr>
        <p:spPr>
          <a:xfrm>
            <a:off x="9559925" y="1270000"/>
            <a:ext cx="0" cy="203200"/>
          </a:xfrm>
          <a:prstGeom prst="straightConnector1">
            <a:avLst/>
          </a:prstGeom>
          <a:ln w="25400" cap="rnd">
            <a:solidFill>
              <a:srgbClr val="7A8A9A"/>
            </a:solidFill>
            <a:tailEnd type="triangle" w="lg" len="lg"/>
          </a:ln>
        </p:spPr>
      </p:cxnSp>
    </p:spTree>
    <p:extLst>
      <p:ext uri="{BB962C8B-B14F-4D97-AF65-F5344CB8AC3E}">
        <p14:creationId xmlns:p14="http://schemas.microsoft.com/office/powerpoint/2010/main" val="2462533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E7F37E2B-BDCB-0442-93A3-DF00270E6C1B}">
  <we:reference id="wa200010001" version="1.0.0.0" store="en-GB" storeType="OMEX"/>
  <we:alternateReferences>
    <we:reference id="wa200010001" version="1.0.0.0" store="WA200010001" storeType="OMEX"/>
  </we:alternateReferences>
  <we:properties>
    <we:property name="Office.AutoShowTaskpaneWithDocument" value="true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54</Words>
  <Application>Microsoft Macintosh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Segoe UI</vt:lpstr>
      <vt:lpstr>Segoe UI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Olney, Jack J</dc:creator>
  <cp:lastModifiedBy>Olney, Jack J</cp:lastModifiedBy>
  <cp:revision>1</cp:revision>
  <dcterms:created xsi:type="dcterms:W3CDTF">2026-03-04T13:25:32Z</dcterms:created>
  <dcterms:modified xsi:type="dcterms:W3CDTF">2026-03-04T13:46:01Z</dcterms:modified>
</cp:coreProperties>
</file>