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70" r:id="rId5"/>
    <p:sldId id="267" r:id="rId6"/>
    <p:sldId id="269" r:id="rId7"/>
    <p:sldId id="274" r:id="rId8"/>
    <p:sldId id="271" r:id="rId9"/>
    <p:sldId id="272" r:id="rId10"/>
    <p:sldId id="273" r:id="rId11"/>
  </p:sldIdLst>
  <p:sldSz cx="14630400" cy="8229600"/>
  <p:notesSz cx="8229600" cy="14630400"/>
  <p:embeddedFontLst>
    <p:embeddedFont>
      <p:font typeface="Inter" panose="02000503000000020004"/>
      <p:regular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  <p:embeddedFont>
      <p:font typeface="Segoe UI Semibold" panose="020B07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/>
    <p:restoredTop sz="96018"/>
  </p:normalViewPr>
  <p:slideViewPr>
    <p:cSldViewPr snapToGrid="0" snapToObjects="1">
      <p:cViewPr varScale="1">
        <p:scale>
          <a:sx n="94" d="100"/>
          <a:sy n="94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ney, Jack J" userId="31ffeb20-74ce-4f00-adb2-4244c892b9d9" providerId="ADAL" clId="{72EB1A31-F4D1-5217-8DCC-D70A06767FF9}"/>
    <pc:docChg chg="modShowInfo">
      <pc:chgData name="Olney, Jack J" userId="31ffeb20-74ce-4f00-adb2-4244c892b9d9" providerId="ADAL" clId="{72EB1A31-F4D1-5217-8DCC-D70A06767FF9}" dt="2026-02-02T11:17:05.902" v="0" actId="2744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6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D053E-8CAA-4930-AAAB-A9B356532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9300C-25E0-8E9C-02C2-F717CA6BC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D47FAA-707A-339F-8713-B2940922B1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A252C-063A-5BD7-D93F-BC81566BC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2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1E32F-421C-C825-9379-91D7E643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A9F4FF-4794-79AB-B9AA-7AAAEA102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F6047-27A0-CA84-F8EB-C36A582A1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27A58-6E73-97C7-72AC-F5BFBBA53B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00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418AD-ED6B-44B7-8140-037A627CB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0FD59A-F2B1-169A-9669-1D4AF87831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7517E-D40D-DB81-94AE-98972719E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D616C-8155-64CE-5250-51CB51D78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0753-9FA4-5128-4C7F-69CD39D3C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66F59-BA05-C4B1-09ED-4187C9B15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26898-CCC9-A97E-5FE4-2E3ABB80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B278-D2D4-49EF-997C-230F63CD4D1E}" type="datetimeFigureOut">
              <a:rPr lang="en-GB" smtClean="0"/>
              <a:t>09/03/2026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175DA-FFE3-C130-DB07-D989B6CC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C8CEB-580B-C912-3228-72887DAB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DAD1C-A48E-4C24-997B-C545FC7B718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9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930652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80"/>
                </a:solidFill>
                <a:ea typeface="Inter Bold" pitchFamily="34" charset="-122"/>
                <a:cs typeface="Inter Bold" pitchFamily="34" charset="-120"/>
              </a:rPr>
              <a:t>Z-HEALTH</a:t>
            </a:r>
          </a:p>
          <a:p>
            <a:pPr marL="0" indent="0" algn="l">
              <a:lnSpc>
                <a:spcPts val="5550"/>
              </a:lnSpc>
              <a:buNone/>
            </a:pPr>
            <a:r>
              <a:rPr lang="en-US" sz="4450" b="1" dirty="0" err="1">
                <a:solidFill>
                  <a:srgbClr val="000080"/>
                </a:solidFill>
                <a:ea typeface="Inter Bold" pitchFamily="34" charset="-122"/>
                <a:cs typeface="Inter Bold" pitchFamily="34" charset="-120"/>
              </a:rPr>
              <a:t>Behavioural</a:t>
            </a:r>
            <a:r>
              <a:rPr lang="en-US" sz="4450" b="1" dirty="0">
                <a:solidFill>
                  <a:srgbClr val="000080"/>
                </a:solidFill>
                <a:ea typeface="Inter Bold" pitchFamily="34" charset="-122"/>
                <a:cs typeface="Inter Bold" pitchFamily="34" charset="-120"/>
              </a:rPr>
              <a:t> Interventions as Primary Prevention for Non-Communicable Diseases Among Young People</a:t>
            </a:r>
            <a:endParaRPr lang="en-US" sz="4450" dirty="0"/>
          </a:p>
        </p:txBody>
      </p:sp>
      <p:sp>
        <p:nvSpPr>
          <p:cNvPr id="8" name="Text 5"/>
          <p:cNvSpPr/>
          <p:nvPr/>
        </p:nvSpPr>
        <p:spPr>
          <a:xfrm>
            <a:off x="793790" y="622363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4F535A"/>
                </a:solidFill>
                <a:ea typeface="Inter" pitchFamily="34" charset="-122"/>
                <a:cs typeface="Inter" pitchFamily="34" charset="-120"/>
              </a:rPr>
              <a:t>March 10, 2026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4A679-6A80-7A1E-41A0-989B5EAEE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5C2A6C5-63C5-24B1-D947-5497457A6599}"/>
              </a:ext>
            </a:extLst>
          </p:cNvPr>
          <p:cNvSpPr/>
          <p:nvPr/>
        </p:nvSpPr>
        <p:spPr>
          <a:xfrm>
            <a:off x="453627" y="519470"/>
            <a:ext cx="1370052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2800" b="1" dirty="0">
                <a:solidFill>
                  <a:srgbClr val="000080"/>
                </a:solidFill>
                <a:ea typeface="Inter Bold" pitchFamily="34" charset="-122"/>
              </a:rPr>
              <a:t>NEXT ACTIONS</a:t>
            </a:r>
          </a:p>
          <a:p>
            <a:pPr>
              <a:lnSpc>
                <a:spcPts val="5550"/>
              </a:lnSpc>
            </a:pP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DFB2E5B-1295-A39F-3528-D54A6FC41DEB}"/>
              </a:ext>
            </a:extLst>
          </p:cNvPr>
          <p:cNvSpPr/>
          <p:nvPr/>
        </p:nvSpPr>
        <p:spPr>
          <a:xfrm>
            <a:off x="857250" y="3342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Parameters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C5EF784-4FD5-D3AC-C1F3-1CF6FD0213BB}"/>
              </a:ext>
            </a:extLst>
          </p:cNvPr>
          <p:cNvSpPr/>
          <p:nvPr/>
        </p:nvSpPr>
        <p:spPr>
          <a:xfrm>
            <a:off x="857250" y="3923348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Action Type: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Research &amp; Innovation Action (RIA)</a:t>
            </a:r>
            <a:endParaRPr lang="en-US" sz="17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7C55860-6B08-F6DD-B073-3E54413D9FC8}"/>
              </a:ext>
            </a:extLst>
          </p:cNvPr>
          <p:cNvSpPr/>
          <p:nvPr/>
        </p:nvSpPr>
        <p:spPr>
          <a:xfrm>
            <a:off x="857250" y="4490323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Budget: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€10 million</a:t>
            </a:r>
            <a:endParaRPr lang="en-US" sz="17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9880944C-6F64-DAE7-6769-63250522B2A9}"/>
              </a:ext>
            </a:extLst>
          </p:cNvPr>
          <p:cNvSpPr/>
          <p:nvPr/>
        </p:nvSpPr>
        <p:spPr>
          <a:xfrm>
            <a:off x="857250" y="5057299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Projects Funded: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</a:t>
            </a:r>
            <a:endParaRPr lang="en-US" sz="17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062EE52-7BB7-B798-5B1E-87AB57BC7DF3}"/>
              </a:ext>
            </a:extLst>
          </p:cNvPr>
          <p:cNvSpPr/>
          <p:nvPr/>
        </p:nvSpPr>
        <p:spPr>
          <a:xfrm>
            <a:off x="857250" y="5624274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February 10, 2026</a:t>
            </a:r>
            <a:endParaRPr lang="en-US" sz="175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C1D85A1-D033-347A-706F-1F4E4C23B140}"/>
              </a:ext>
            </a:extLst>
          </p:cNvPr>
          <p:cNvSpPr/>
          <p:nvPr/>
        </p:nvSpPr>
        <p:spPr>
          <a:xfrm>
            <a:off x="857250" y="6191250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April 16, 2026</a:t>
            </a:r>
            <a:endParaRPr lang="en-US" sz="1750" dirty="0"/>
          </a:p>
        </p:txBody>
      </p:sp>
      <p:pic>
        <p:nvPicPr>
          <p:cNvPr id="10" name="Immagine 9" descr="Immagine che contiene testo, schermata, menu, Carattere&#10;&#10;Il contenuto generato dall'IA potrebbe non essere corretto.">
            <a:extLst>
              <a:ext uri="{FF2B5EF4-FFF2-40B4-BE49-F238E27FC236}">
                <a16:creationId xmlns:a16="http://schemas.microsoft.com/office/drawing/2014/main" id="{18223708-ED61-D291-D48D-41B4AE9A0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703" y="-18634"/>
            <a:ext cx="9514697" cy="8266867"/>
          </a:xfrm>
          <a:prstGeom prst="rect">
            <a:avLst/>
          </a:prstGeom>
        </p:spPr>
      </p:pic>
      <p:cxnSp>
        <p:nvCxnSpPr>
          <p:cNvPr id="18" name="Connettore dritto 17">
            <a:extLst>
              <a:ext uri="{FF2B5EF4-FFF2-40B4-BE49-F238E27FC236}">
                <a16:creationId xmlns:a16="http://schemas.microsoft.com/office/drawing/2014/main" id="{75742DB7-0674-9FFF-D3FA-6D3A5ABF4DAE}"/>
              </a:ext>
            </a:extLst>
          </p:cNvPr>
          <p:cNvCxnSpPr/>
          <p:nvPr/>
        </p:nvCxnSpPr>
        <p:spPr>
          <a:xfrm>
            <a:off x="5276850" y="152400"/>
            <a:ext cx="3867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ttore dritto 18">
            <a:extLst>
              <a:ext uri="{FF2B5EF4-FFF2-40B4-BE49-F238E27FC236}">
                <a16:creationId xmlns:a16="http://schemas.microsoft.com/office/drawing/2014/main" id="{1C89A2C7-C4A4-2065-F503-B4AF9F2C5D56}"/>
              </a:ext>
            </a:extLst>
          </p:cNvPr>
          <p:cNvCxnSpPr/>
          <p:nvPr/>
        </p:nvCxnSpPr>
        <p:spPr>
          <a:xfrm>
            <a:off x="5276850" y="476250"/>
            <a:ext cx="38671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ttore dritto 19">
            <a:extLst>
              <a:ext uri="{FF2B5EF4-FFF2-40B4-BE49-F238E27FC236}">
                <a16:creationId xmlns:a16="http://schemas.microsoft.com/office/drawing/2014/main" id="{4381458A-2DE5-E629-F83B-446B24B510D8}"/>
              </a:ext>
            </a:extLst>
          </p:cNvPr>
          <p:cNvCxnSpPr>
            <a:cxnSpLocks/>
          </p:cNvCxnSpPr>
          <p:nvPr/>
        </p:nvCxnSpPr>
        <p:spPr>
          <a:xfrm>
            <a:off x="5115703" y="781050"/>
            <a:ext cx="47573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ttore dritto 21">
            <a:extLst>
              <a:ext uri="{FF2B5EF4-FFF2-40B4-BE49-F238E27FC236}">
                <a16:creationId xmlns:a16="http://schemas.microsoft.com/office/drawing/2014/main" id="{CEC24621-B9D1-7878-F45F-2F0CE78D163A}"/>
              </a:ext>
            </a:extLst>
          </p:cNvPr>
          <p:cNvCxnSpPr>
            <a:cxnSpLocks/>
          </p:cNvCxnSpPr>
          <p:nvPr/>
        </p:nvCxnSpPr>
        <p:spPr>
          <a:xfrm>
            <a:off x="5276850" y="1047750"/>
            <a:ext cx="475734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nettore dritto 22">
            <a:extLst>
              <a:ext uri="{FF2B5EF4-FFF2-40B4-BE49-F238E27FC236}">
                <a16:creationId xmlns:a16="http://schemas.microsoft.com/office/drawing/2014/main" id="{9874A05F-AEF1-92F9-F385-1D42A7F62D1E}"/>
              </a:ext>
            </a:extLst>
          </p:cNvPr>
          <p:cNvCxnSpPr>
            <a:cxnSpLocks/>
          </p:cNvCxnSpPr>
          <p:nvPr/>
        </p:nvCxnSpPr>
        <p:spPr>
          <a:xfrm>
            <a:off x="10382250" y="304800"/>
            <a:ext cx="42481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ttore dritto 24">
            <a:extLst>
              <a:ext uri="{FF2B5EF4-FFF2-40B4-BE49-F238E27FC236}">
                <a16:creationId xmlns:a16="http://schemas.microsoft.com/office/drawing/2014/main" id="{E7A8E565-97BD-B681-26CF-3425B072029B}"/>
              </a:ext>
            </a:extLst>
          </p:cNvPr>
          <p:cNvCxnSpPr>
            <a:cxnSpLocks/>
          </p:cNvCxnSpPr>
          <p:nvPr/>
        </p:nvCxnSpPr>
        <p:spPr>
          <a:xfrm>
            <a:off x="10382251" y="1047750"/>
            <a:ext cx="424814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55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3627" y="51947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80"/>
                </a:solidFill>
                <a:ea typeface="Inter Bold" pitchFamily="34" charset="-122"/>
                <a:cs typeface="Inter Bold" pitchFamily="34" charset="-120"/>
              </a:rPr>
              <a:t>AGENDA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857250" y="3342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Parameters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57250" y="3923348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Action Type: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Research &amp; Innovation Action (RIA)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857250" y="4490323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Budget: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€10 million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857250" y="5057299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Projects Funded: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857250" y="5624274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February 10, 2026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857250" y="6191250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April 16, 2026</a:t>
            </a:r>
            <a:endParaRPr lang="en-US" sz="1750" dirty="0"/>
          </a:p>
        </p:txBody>
      </p:sp>
      <p:sp>
        <p:nvSpPr>
          <p:cNvPr id="14" name="Text 1">
            <a:extLst>
              <a:ext uri="{FF2B5EF4-FFF2-40B4-BE49-F238E27FC236}">
                <a16:creationId xmlns:a16="http://schemas.microsoft.com/office/drawing/2014/main" id="{2B527061-FF7F-7620-1771-0BCE7EAAA3C6}"/>
              </a:ext>
            </a:extLst>
          </p:cNvPr>
          <p:cNvSpPr/>
          <p:nvPr/>
        </p:nvSpPr>
        <p:spPr>
          <a:xfrm>
            <a:off x="453627" y="1853565"/>
            <a:ext cx="13382983" cy="5556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b="1" dirty="0">
                <a:solidFill>
                  <a:srgbClr val="4F535A"/>
                </a:solidFill>
                <a:ea typeface="Inter" pitchFamily="34" charset="-122"/>
                <a:cs typeface="Inter" pitchFamily="34" charset="-120"/>
              </a:rPr>
              <a:t>OVERVIEW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Presentation of the framework: habit pathway and life-course transition (ICL – 20 min.)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Questions and Answers (ALL PARTNERS – 20 min.)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F535A"/>
              </a:solidFill>
              <a:ea typeface="Inter" pitchFamily="34" charset="-122"/>
            </a:endParaRPr>
          </a:p>
          <a:p>
            <a:pPr algn="l"/>
            <a:r>
              <a:rPr lang="en-US" sz="2200" b="1" dirty="0">
                <a:solidFill>
                  <a:srgbClr val="4F535A"/>
                </a:solidFill>
                <a:ea typeface="Inter" pitchFamily="34" charset="-122"/>
              </a:rPr>
              <a:t>INTERVENTIONS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Presentation of common feature (new PERT diagram) (ICL - 20 min.)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Discussion on vertical and horizontal WPs: leadership,  participation and partner gaps (ALL PARTNERS - 30 min.)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Presentation on intervention components (ALL PARTNERS - 10 min. each)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F535A"/>
              </a:solidFill>
              <a:ea typeface="Inter" pitchFamily="34" charset="-122"/>
            </a:endParaRPr>
          </a:p>
          <a:p>
            <a:r>
              <a:rPr lang="en-US" sz="2200" b="1" dirty="0">
                <a:solidFill>
                  <a:srgbClr val="4F535A"/>
                </a:solidFill>
                <a:ea typeface="Inter" pitchFamily="34" charset="-122"/>
              </a:rPr>
              <a:t>FINANCIAL &amp; ADMINISTRATIVE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Update (ISINNOVA/ICL – 5 min.)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4F535A"/>
              </a:solidFill>
              <a:ea typeface="Inter" pitchFamily="34" charset="-122"/>
            </a:endParaRPr>
          </a:p>
          <a:p>
            <a:r>
              <a:rPr lang="en-US" sz="2200" b="1" dirty="0">
                <a:solidFill>
                  <a:srgbClr val="4F535A"/>
                </a:solidFill>
                <a:ea typeface="Inter" pitchFamily="34" charset="-122"/>
              </a:rPr>
              <a:t>NEXT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F535A"/>
                </a:solidFill>
                <a:ea typeface="Inter" pitchFamily="34" charset="-122"/>
              </a:rPr>
              <a:t>Reminder of timetable (ICL(ISINNOVA – 5 min.)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32246-3BE3-4946-201C-62B7EAD63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B06189-7DF9-36F8-36A4-045BC4670B9C}"/>
              </a:ext>
            </a:extLst>
          </p:cNvPr>
          <p:cNvSpPr/>
          <p:nvPr/>
        </p:nvSpPr>
        <p:spPr>
          <a:xfrm>
            <a:off x="453627" y="519470"/>
            <a:ext cx="1370052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2800" b="1" dirty="0">
                <a:solidFill>
                  <a:srgbClr val="000080"/>
                </a:solidFill>
                <a:latin typeface="Inter Bold" pitchFamily="34" charset="0"/>
                <a:ea typeface="Inter Bold" pitchFamily="34" charset="-122"/>
              </a:rPr>
              <a:t>Presentation of the framework: habit pathway and life-course transition</a:t>
            </a: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22D2D44-6613-9DB8-C0B1-BF7C7098BF0C}"/>
              </a:ext>
            </a:extLst>
          </p:cNvPr>
          <p:cNvSpPr/>
          <p:nvPr/>
        </p:nvSpPr>
        <p:spPr>
          <a:xfrm>
            <a:off x="857250" y="3342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Parameters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029A587D-FF66-89D8-15AB-AAC76E10CDD7}"/>
              </a:ext>
            </a:extLst>
          </p:cNvPr>
          <p:cNvSpPr/>
          <p:nvPr/>
        </p:nvSpPr>
        <p:spPr>
          <a:xfrm>
            <a:off x="857250" y="3923348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Action Type: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Research &amp; Innovation Action (RIA)</a:t>
            </a:r>
            <a:endParaRPr lang="en-US" sz="17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AD299165-A4AC-6851-B1FA-8A7F80144BE8}"/>
              </a:ext>
            </a:extLst>
          </p:cNvPr>
          <p:cNvSpPr/>
          <p:nvPr/>
        </p:nvSpPr>
        <p:spPr>
          <a:xfrm>
            <a:off x="857250" y="4490323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Budget: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€10 million</a:t>
            </a:r>
            <a:endParaRPr lang="en-US" sz="17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3B4F737-0558-13D6-11BB-C94C41366579}"/>
              </a:ext>
            </a:extLst>
          </p:cNvPr>
          <p:cNvSpPr/>
          <p:nvPr/>
        </p:nvSpPr>
        <p:spPr>
          <a:xfrm>
            <a:off x="857250" y="5057299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Projects Funded: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</a:t>
            </a:r>
            <a:endParaRPr lang="en-US" sz="17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9307DB82-AB69-E56B-E1AE-633195A2220F}"/>
              </a:ext>
            </a:extLst>
          </p:cNvPr>
          <p:cNvSpPr/>
          <p:nvPr/>
        </p:nvSpPr>
        <p:spPr>
          <a:xfrm>
            <a:off x="857250" y="5624274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February 10, 2026</a:t>
            </a:r>
            <a:endParaRPr lang="en-US" sz="175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28A7CA0-4433-9BC4-FB8E-99C51FF3EDAB}"/>
              </a:ext>
            </a:extLst>
          </p:cNvPr>
          <p:cNvSpPr/>
          <p:nvPr/>
        </p:nvSpPr>
        <p:spPr>
          <a:xfrm>
            <a:off x="857250" y="6191250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April 16, 2026</a:t>
            </a:r>
            <a:endParaRPr lang="en-US" sz="1750" dirty="0"/>
          </a:p>
        </p:txBody>
      </p:sp>
      <p:pic>
        <p:nvPicPr>
          <p:cNvPr id="21" name="Immagine 20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0A9FE359-C338-CDA7-91DC-BC706A6B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50" y="1327833"/>
            <a:ext cx="11925300" cy="2623566"/>
          </a:xfrm>
          <a:prstGeom prst="rect">
            <a:avLst/>
          </a:prstGeom>
        </p:spPr>
      </p:pic>
      <p:pic>
        <p:nvPicPr>
          <p:cNvPr id="23" name="Immagine 22" descr="Immagine che contiene testo, Carattere, numero, schermata&#10;&#10;Il contenuto generato dall'IA potrebbe non essere corretto.">
            <a:extLst>
              <a:ext uri="{FF2B5EF4-FFF2-40B4-BE49-F238E27FC236}">
                <a16:creationId xmlns:a16="http://schemas.microsoft.com/office/drawing/2014/main" id="{487C4740-62E3-B0D1-4E0F-4803FE02B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688" y="4114800"/>
            <a:ext cx="10172700" cy="36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38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C6E07-E837-B9CB-F507-63281728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">
            <a:extLst>
              <a:ext uri="{FF2B5EF4-FFF2-40B4-BE49-F238E27FC236}">
                <a16:creationId xmlns:a16="http://schemas.microsoft.com/office/drawing/2014/main" id="{EF88CC6F-D219-2833-4819-89FC8E3CCA5A}"/>
              </a:ext>
            </a:extLst>
          </p:cNvPr>
          <p:cNvSpPr/>
          <p:nvPr/>
        </p:nvSpPr>
        <p:spPr>
          <a:xfrm>
            <a:off x="838200" y="3688080"/>
            <a:ext cx="12954000" cy="42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5550"/>
              </a:lnSpc>
            </a:pPr>
            <a:r>
              <a:rPr lang="en-US" sz="2800" b="1" dirty="0">
                <a:solidFill>
                  <a:srgbClr val="000080"/>
                </a:solidFill>
                <a:ea typeface="Inter Bold" pitchFamily="34" charset="-122"/>
              </a:rPr>
              <a:t>Questions and Answers </a:t>
            </a:r>
          </a:p>
          <a:p>
            <a:pPr>
              <a:lnSpc>
                <a:spcPts val="5550"/>
              </a:lnSpc>
            </a:pPr>
            <a:r>
              <a:rPr lang="en-US" sz="2800" b="1" dirty="0">
                <a:solidFill>
                  <a:srgbClr val="000080"/>
                </a:solidFill>
                <a:ea typeface="Inter Bold" pitchFamily="34" charset="-122"/>
              </a:rPr>
              <a:t>(ALL PARTNERS – 20 min.)</a:t>
            </a:r>
          </a:p>
        </p:txBody>
      </p:sp>
    </p:spTree>
    <p:extLst>
      <p:ext uri="{BB962C8B-B14F-4D97-AF65-F5344CB8AC3E}">
        <p14:creationId xmlns:p14="http://schemas.microsoft.com/office/powerpoint/2010/main" val="105969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6FBC8-AA27-F3B4-E4DB-5221009BA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">
            <a:extLst>
              <a:ext uri="{FF2B5EF4-FFF2-40B4-BE49-F238E27FC236}">
                <a16:creationId xmlns:a16="http://schemas.microsoft.com/office/drawing/2014/main" id="{C555BE3C-B363-0948-CF2D-533729FCF662}"/>
              </a:ext>
            </a:extLst>
          </p:cNvPr>
          <p:cNvSpPr/>
          <p:nvPr/>
        </p:nvSpPr>
        <p:spPr>
          <a:xfrm>
            <a:off x="838200" y="213360"/>
            <a:ext cx="12954000" cy="42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5550"/>
              </a:lnSpc>
            </a:pPr>
            <a:r>
              <a:rPr lang="en-US" sz="2400" b="1" dirty="0">
                <a:solidFill>
                  <a:srgbClr val="000080"/>
                </a:solidFill>
                <a:ea typeface="Inter Bold" pitchFamily="34" charset="-122"/>
              </a:rPr>
              <a:t>Presentation of common feature</a:t>
            </a:r>
          </a:p>
        </p:txBody>
      </p:sp>
      <p:sp>
        <p:nvSpPr>
          <p:cNvPr id="101" name="S101">
            <a:extLst>
              <a:ext uri="{FF2B5EF4-FFF2-40B4-BE49-F238E27FC236}">
                <a16:creationId xmlns:a16="http://schemas.microsoft.com/office/drawing/2014/main" id="{6E372258-D8C2-493E-CD3B-5E74E0EA2FAA}"/>
              </a:ext>
            </a:extLst>
          </p:cNvPr>
          <p:cNvSpPr/>
          <p:nvPr/>
        </p:nvSpPr>
        <p:spPr>
          <a:xfrm rot="16200000">
            <a:off x="-2705559" y="4091087"/>
            <a:ext cx="6745408" cy="701040"/>
          </a:xfrm>
          <a:prstGeom prst="roundRect">
            <a:avLst>
              <a:gd name="adj" fmla="val 7000"/>
            </a:avLst>
          </a:prstGeom>
          <a:solidFill>
            <a:srgbClr val="1B3A5C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WP1  Project Coordination &amp; Management</a:t>
            </a:r>
          </a:p>
        </p:txBody>
      </p:sp>
      <p:sp>
        <p:nvSpPr>
          <p:cNvPr id="102" name="S102">
            <a:extLst>
              <a:ext uri="{FF2B5EF4-FFF2-40B4-BE49-F238E27FC236}">
                <a16:creationId xmlns:a16="http://schemas.microsoft.com/office/drawing/2014/main" id="{D8CEB6D5-FB78-B7D8-72CF-D9272DA50E11}"/>
              </a:ext>
            </a:extLst>
          </p:cNvPr>
          <p:cNvSpPr/>
          <p:nvPr/>
        </p:nvSpPr>
        <p:spPr>
          <a:xfrm rot="5400000">
            <a:off x="10590552" y="4091087"/>
            <a:ext cx="6745409" cy="701040"/>
          </a:xfrm>
          <a:prstGeom prst="roundRect">
            <a:avLst>
              <a:gd name="adj" fmla="val 7000"/>
            </a:avLst>
          </a:prstGeom>
          <a:solidFill>
            <a:srgbClr val="2C5F7C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WP2  Ethics</a:t>
            </a:r>
          </a:p>
        </p:txBody>
      </p:sp>
      <p:sp>
        <p:nvSpPr>
          <p:cNvPr id="103" name="S103">
            <a:extLst>
              <a:ext uri="{FF2B5EF4-FFF2-40B4-BE49-F238E27FC236}">
                <a16:creationId xmlns:a16="http://schemas.microsoft.com/office/drawing/2014/main" id="{C760B63E-02AE-A1F4-47A8-5E74EEAC6B26}"/>
              </a:ext>
            </a:extLst>
          </p:cNvPr>
          <p:cNvSpPr/>
          <p:nvPr/>
        </p:nvSpPr>
        <p:spPr>
          <a:xfrm>
            <a:off x="1229713" y="1068902"/>
            <a:ext cx="12170977" cy="701040"/>
          </a:xfrm>
          <a:prstGeom prst="roundRect">
            <a:avLst>
              <a:gd name="adj" fmla="val 7000"/>
            </a:avLst>
          </a:prstGeom>
          <a:solidFill>
            <a:srgbClr val="2E7D6F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WP3 – NCD Evidence Framework &amp; Disease Context</a:t>
            </a:r>
          </a:p>
        </p:txBody>
      </p:sp>
      <p:sp>
        <p:nvSpPr>
          <p:cNvPr id="104" name="S104">
            <a:extLst>
              <a:ext uri="{FF2B5EF4-FFF2-40B4-BE49-F238E27FC236}">
                <a16:creationId xmlns:a16="http://schemas.microsoft.com/office/drawing/2014/main" id="{5CE95744-996B-24C2-246F-3F11FCA858DA}"/>
              </a:ext>
            </a:extLst>
          </p:cNvPr>
          <p:cNvSpPr/>
          <p:nvPr/>
        </p:nvSpPr>
        <p:spPr>
          <a:xfrm>
            <a:off x="1255722" y="2715348"/>
            <a:ext cx="5933354" cy="1030538"/>
          </a:xfrm>
          <a:prstGeom prst="roundRect">
            <a:avLst>
              <a:gd name="adj" fmla="val 7000"/>
            </a:avLst>
          </a:prstGeom>
          <a:solidFill>
            <a:srgbClr val="3A8FB7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440" b="1" dirty="0">
                <a:solidFill>
                  <a:srgbClr val="FFFFFF"/>
                </a:solidFill>
                <a:latin typeface="Segoe UI Semibold"/>
                <a:cs typeface="Segoe UI Semibold"/>
              </a:rPr>
              <a:t>WP4 – Multi-component Intervention 1, Co-creation and Planning</a:t>
            </a:r>
            <a: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  <a:t>:</a:t>
            </a:r>
            <a:b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  <a:t>Lower secondary school/ early adolescence (age 12–15)</a:t>
            </a:r>
          </a:p>
        </p:txBody>
      </p:sp>
      <p:sp>
        <p:nvSpPr>
          <p:cNvPr id="105" name="S105">
            <a:extLst>
              <a:ext uri="{FF2B5EF4-FFF2-40B4-BE49-F238E27FC236}">
                <a16:creationId xmlns:a16="http://schemas.microsoft.com/office/drawing/2014/main" id="{A4C40A68-BB98-D31A-C216-DF847FB68A18}"/>
              </a:ext>
            </a:extLst>
          </p:cNvPr>
          <p:cNvSpPr/>
          <p:nvPr/>
        </p:nvSpPr>
        <p:spPr>
          <a:xfrm>
            <a:off x="7427134" y="2715348"/>
            <a:ext cx="5970403" cy="1030538"/>
          </a:xfrm>
          <a:prstGeom prst="roundRect">
            <a:avLst>
              <a:gd name="adj" fmla="val 7000"/>
            </a:avLst>
          </a:prstGeom>
          <a:solidFill>
            <a:srgbClr val="3A8FB7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440" b="1" dirty="0">
                <a:solidFill>
                  <a:srgbClr val="FFFFFF"/>
                </a:solidFill>
                <a:latin typeface="Segoe UI Semibold"/>
                <a:cs typeface="Segoe UI Semibold"/>
              </a:rPr>
              <a:t>WP5 – Multi-component Intervention 2, Co-creation and Planning</a:t>
            </a:r>
            <a: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  <a:t>: </a:t>
            </a:r>
            <a:b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</a:br>
            <a: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  <a:t>Upper secondary school/ late adolescence (age 16–18)</a:t>
            </a:r>
          </a:p>
        </p:txBody>
      </p:sp>
      <p:sp>
        <p:nvSpPr>
          <p:cNvPr id="106" name="S106">
            <a:extLst>
              <a:ext uri="{FF2B5EF4-FFF2-40B4-BE49-F238E27FC236}">
                <a16:creationId xmlns:a16="http://schemas.microsoft.com/office/drawing/2014/main" id="{B4754A8B-F384-A9BC-30CE-8DE2C96ED82D}"/>
              </a:ext>
            </a:extLst>
          </p:cNvPr>
          <p:cNvSpPr/>
          <p:nvPr/>
        </p:nvSpPr>
        <p:spPr>
          <a:xfrm>
            <a:off x="1255723" y="4048520"/>
            <a:ext cx="9658482" cy="1162904"/>
          </a:xfrm>
          <a:prstGeom prst="roundRect">
            <a:avLst>
              <a:gd name="adj" fmla="val 7000"/>
            </a:avLst>
          </a:prstGeom>
          <a:solidFill>
            <a:srgbClr val="D97B2B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WP6  Intervention Implementation in Countries</a:t>
            </a:r>
          </a:p>
        </p:txBody>
      </p:sp>
      <p:sp>
        <p:nvSpPr>
          <p:cNvPr id="107" name="S107">
            <a:extLst>
              <a:ext uri="{FF2B5EF4-FFF2-40B4-BE49-F238E27FC236}">
                <a16:creationId xmlns:a16="http://schemas.microsoft.com/office/drawing/2014/main" id="{7662B0EA-419B-8815-6445-F71A89AD5AC6}"/>
              </a:ext>
            </a:extLst>
          </p:cNvPr>
          <p:cNvSpPr/>
          <p:nvPr/>
        </p:nvSpPr>
        <p:spPr>
          <a:xfrm>
            <a:off x="1273856" y="5556953"/>
            <a:ext cx="9658480" cy="1051560"/>
          </a:xfrm>
          <a:prstGeom prst="roundRect">
            <a:avLst>
              <a:gd name="adj" fmla="val 7000"/>
            </a:avLst>
          </a:prstGeom>
          <a:solidFill>
            <a:srgbClr val="4A9E7A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WP7  Evaluation</a:t>
            </a:r>
          </a:p>
        </p:txBody>
      </p:sp>
      <p:sp>
        <p:nvSpPr>
          <p:cNvPr id="108" name="WP8">
            <a:extLst>
              <a:ext uri="{FF2B5EF4-FFF2-40B4-BE49-F238E27FC236}">
                <a16:creationId xmlns:a16="http://schemas.microsoft.com/office/drawing/2014/main" id="{D408BBD5-BCF6-F70E-1202-D2775B265460}"/>
              </a:ext>
            </a:extLst>
          </p:cNvPr>
          <p:cNvSpPr/>
          <p:nvPr/>
        </p:nvSpPr>
        <p:spPr>
          <a:xfrm>
            <a:off x="11188527" y="4048519"/>
            <a:ext cx="2209010" cy="2590800"/>
          </a:xfrm>
          <a:prstGeom prst="roundRect">
            <a:avLst>
              <a:gd name="adj" fmla="val 5000"/>
            </a:avLst>
          </a:prstGeom>
          <a:solidFill>
            <a:srgbClr val="6B5CA5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43200" tIns="32400" rIns="43200" bIns="32400" anchor="ctr"/>
          <a:lstStyle/>
          <a:p>
            <a:pPr algn="ctr">
              <a:lnSpc>
                <a:spcPct val="110000"/>
              </a:lnSpc>
            </a:pPr>
            <a:r>
              <a:rPr lang="en-US" sz="1560" b="1" dirty="0">
                <a:solidFill>
                  <a:srgbClr val="FFFFFF"/>
                </a:solidFill>
                <a:latin typeface="Segoe UI Semibold"/>
              </a:rPr>
              <a:t>WP8</a:t>
            </a:r>
          </a:p>
          <a:p>
            <a:pPr algn="ctr">
              <a:lnSpc>
                <a:spcPct val="110000"/>
              </a:lnSpc>
              <a:spcBef>
                <a:spcPts val="240"/>
              </a:spcBef>
            </a:pPr>
            <a:r>
              <a:rPr lang="en-US" sz="1560" dirty="0">
                <a:solidFill>
                  <a:srgbClr val="FFFFFF"/>
                </a:solidFill>
                <a:latin typeface="Segoe UI"/>
              </a:rPr>
              <a:t>Modelling,</a:t>
            </a:r>
          </a:p>
          <a:p>
            <a:pPr algn="ctr">
              <a:lnSpc>
                <a:spcPct val="110000"/>
              </a:lnSpc>
            </a:pPr>
            <a:r>
              <a:rPr lang="en-US" sz="1560" dirty="0">
                <a:solidFill>
                  <a:srgbClr val="FFFFFF"/>
                </a:solidFill>
                <a:latin typeface="Segoe UI"/>
              </a:rPr>
              <a:t>Policy Simulation</a:t>
            </a:r>
          </a:p>
          <a:p>
            <a:pPr algn="ctr">
              <a:lnSpc>
                <a:spcPct val="110000"/>
              </a:lnSpc>
            </a:pPr>
            <a:r>
              <a:rPr lang="en-US" sz="1560" dirty="0">
                <a:solidFill>
                  <a:srgbClr val="FFFFFF"/>
                </a:solidFill>
                <a:latin typeface="Segoe UI"/>
              </a:rPr>
              <a:t>&amp; Foresight</a:t>
            </a:r>
          </a:p>
        </p:txBody>
      </p:sp>
      <p:sp>
        <p:nvSpPr>
          <p:cNvPr id="109" name="S109">
            <a:extLst>
              <a:ext uri="{FF2B5EF4-FFF2-40B4-BE49-F238E27FC236}">
                <a16:creationId xmlns:a16="http://schemas.microsoft.com/office/drawing/2014/main" id="{21FEE46B-80C1-198F-2EE6-9DCFC6D1BB84}"/>
              </a:ext>
            </a:extLst>
          </p:cNvPr>
          <p:cNvSpPr/>
          <p:nvPr/>
        </p:nvSpPr>
        <p:spPr>
          <a:xfrm>
            <a:off x="1229710" y="6883159"/>
            <a:ext cx="12170972" cy="931152"/>
          </a:xfrm>
          <a:prstGeom prst="roundRect">
            <a:avLst>
              <a:gd name="adj" fmla="val 7000"/>
            </a:avLst>
          </a:prstGeom>
          <a:solidFill>
            <a:srgbClr val="5D6D7E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WP9  Communication, </a:t>
            </a:r>
            <a:r>
              <a:rPr lang="en-US" sz="1560" b="1">
                <a:solidFill>
                  <a:srgbClr val="FFFFFF"/>
                </a:solidFill>
                <a:latin typeface="Segoe UI Semibold"/>
                <a:cs typeface="Segoe UI Semibold"/>
              </a:rPr>
              <a:t>Stakeholder engagement, Dissemination </a:t>
            </a:r>
            <a:r>
              <a:rPr lang="en-US" sz="1560" b="1" dirty="0">
                <a:solidFill>
                  <a:srgbClr val="FFFFFF"/>
                </a:solidFill>
                <a:latin typeface="Segoe UI Semibold"/>
                <a:cs typeface="Segoe UI Semibold"/>
              </a:rPr>
              <a:t>&amp; Exploitation</a:t>
            </a:r>
          </a:p>
        </p:txBody>
      </p:sp>
      <p:cxnSp>
        <p:nvCxnSpPr>
          <p:cNvPr id="203" name="A203">
            <a:extLst>
              <a:ext uri="{FF2B5EF4-FFF2-40B4-BE49-F238E27FC236}">
                <a16:creationId xmlns:a16="http://schemas.microsoft.com/office/drawing/2014/main" id="{9BBDCC3F-3F57-08B9-9B12-8057918C7F75}"/>
              </a:ext>
            </a:extLst>
          </p:cNvPr>
          <p:cNvCxnSpPr/>
          <p:nvPr/>
        </p:nvCxnSpPr>
        <p:spPr>
          <a:xfrm>
            <a:off x="4430630" y="2471508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04" name="A204">
            <a:extLst>
              <a:ext uri="{FF2B5EF4-FFF2-40B4-BE49-F238E27FC236}">
                <a16:creationId xmlns:a16="http://schemas.microsoft.com/office/drawing/2014/main" id="{C6C3978E-381E-87E1-149A-6C4302DBC269}"/>
              </a:ext>
            </a:extLst>
          </p:cNvPr>
          <p:cNvCxnSpPr>
            <a:cxnSpLocks/>
          </p:cNvCxnSpPr>
          <p:nvPr/>
        </p:nvCxnSpPr>
        <p:spPr>
          <a:xfrm>
            <a:off x="10932335" y="6037142"/>
            <a:ext cx="296129" cy="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05" name="A205">
            <a:extLst>
              <a:ext uri="{FF2B5EF4-FFF2-40B4-BE49-F238E27FC236}">
                <a16:creationId xmlns:a16="http://schemas.microsoft.com/office/drawing/2014/main" id="{C7786B9D-9857-00DF-B524-D3F14BC5925A}"/>
              </a:ext>
            </a:extLst>
          </p:cNvPr>
          <p:cNvCxnSpPr>
            <a:cxnSpLocks/>
          </p:cNvCxnSpPr>
          <p:nvPr/>
        </p:nvCxnSpPr>
        <p:spPr>
          <a:xfrm>
            <a:off x="10466983" y="3804679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06" name="A206">
            <a:extLst>
              <a:ext uri="{FF2B5EF4-FFF2-40B4-BE49-F238E27FC236}">
                <a16:creationId xmlns:a16="http://schemas.microsoft.com/office/drawing/2014/main" id="{66A4E412-C7DF-6286-7FBC-7BF771D0A4F6}"/>
              </a:ext>
            </a:extLst>
          </p:cNvPr>
          <p:cNvCxnSpPr/>
          <p:nvPr/>
        </p:nvCxnSpPr>
        <p:spPr>
          <a:xfrm>
            <a:off x="10443342" y="2471508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07" name="A207">
            <a:extLst>
              <a:ext uri="{FF2B5EF4-FFF2-40B4-BE49-F238E27FC236}">
                <a16:creationId xmlns:a16="http://schemas.microsoft.com/office/drawing/2014/main" id="{74891D5B-809C-20E9-6E9B-429E146D7487}"/>
              </a:ext>
            </a:extLst>
          </p:cNvPr>
          <p:cNvCxnSpPr/>
          <p:nvPr/>
        </p:nvCxnSpPr>
        <p:spPr>
          <a:xfrm>
            <a:off x="4430630" y="3804679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08" name="A208">
            <a:extLst>
              <a:ext uri="{FF2B5EF4-FFF2-40B4-BE49-F238E27FC236}">
                <a16:creationId xmlns:a16="http://schemas.microsoft.com/office/drawing/2014/main" id="{CA37A3A4-BDF1-B585-9C70-53912622A73A}"/>
              </a:ext>
            </a:extLst>
          </p:cNvPr>
          <p:cNvCxnSpPr/>
          <p:nvPr/>
        </p:nvCxnSpPr>
        <p:spPr>
          <a:xfrm>
            <a:off x="12379080" y="6639319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09" name="A209">
            <a:extLst>
              <a:ext uri="{FF2B5EF4-FFF2-40B4-BE49-F238E27FC236}">
                <a16:creationId xmlns:a16="http://schemas.microsoft.com/office/drawing/2014/main" id="{0AAD4D57-90D0-88AC-EFC7-5D5DBE4737C5}"/>
              </a:ext>
            </a:extLst>
          </p:cNvPr>
          <p:cNvCxnSpPr/>
          <p:nvPr/>
        </p:nvCxnSpPr>
        <p:spPr>
          <a:xfrm>
            <a:off x="6187440" y="5259376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cxnSp>
        <p:nvCxnSpPr>
          <p:cNvPr id="210" name="A210">
            <a:extLst>
              <a:ext uri="{FF2B5EF4-FFF2-40B4-BE49-F238E27FC236}">
                <a16:creationId xmlns:a16="http://schemas.microsoft.com/office/drawing/2014/main" id="{109DF19A-CF78-B39C-A3AA-AAD5739D820F}"/>
              </a:ext>
            </a:extLst>
          </p:cNvPr>
          <p:cNvCxnSpPr/>
          <p:nvPr/>
        </p:nvCxnSpPr>
        <p:spPr>
          <a:xfrm>
            <a:off x="6187440" y="6639319"/>
            <a:ext cx="0" cy="243840"/>
          </a:xfrm>
          <a:prstGeom prst="straightConnector1">
            <a:avLst/>
          </a:prstGeom>
          <a:ln w="25400" cap="rnd">
            <a:solidFill>
              <a:srgbClr val="7A8A9A"/>
            </a:solidFill>
            <a:tailEnd type="triangle" w="lg" len="lg"/>
          </a:ln>
        </p:spPr>
      </p:cxnSp>
      <p:sp>
        <p:nvSpPr>
          <p:cNvPr id="2" name="S103">
            <a:extLst>
              <a:ext uri="{FF2B5EF4-FFF2-40B4-BE49-F238E27FC236}">
                <a16:creationId xmlns:a16="http://schemas.microsoft.com/office/drawing/2014/main" id="{BE25F302-D5BA-6BCF-83D5-A17914ED1059}"/>
              </a:ext>
            </a:extLst>
          </p:cNvPr>
          <p:cNvSpPr/>
          <p:nvPr/>
        </p:nvSpPr>
        <p:spPr>
          <a:xfrm>
            <a:off x="1229712" y="1749446"/>
            <a:ext cx="12170977" cy="701040"/>
          </a:xfrm>
          <a:prstGeom prst="roundRect">
            <a:avLst>
              <a:gd name="adj" fmla="val 7000"/>
            </a:avLst>
          </a:prstGeom>
          <a:solidFill>
            <a:srgbClr val="2E7D6F"/>
          </a:solidFill>
          <a:ln w="0">
            <a:noFill/>
          </a:ln>
          <a:effectLst>
            <a:outerShdw blurRad="25400" dist="6350" dir="5400000" algn="t" rotWithShape="0">
              <a:srgbClr val="000000">
                <a:alpha val="10000"/>
              </a:srgbClr>
            </a:outerShdw>
          </a:effectLst>
        </p:spPr>
        <p:txBody>
          <a:bodyPr lIns="64800" tIns="32400" rIns="64800" bIns="32400" anchor="ctr"/>
          <a:lstStyle/>
          <a:p>
            <a:pPr algn="ctr"/>
            <a:r>
              <a:rPr lang="en-US" sz="1320" b="1" dirty="0">
                <a:solidFill>
                  <a:srgbClr val="FFFFFF"/>
                </a:solidFill>
                <a:latin typeface="Segoe UI Semibold"/>
                <a:cs typeface="Segoe UI Semibold"/>
              </a:rPr>
              <a:t>Obesity and cardio-metabolic health			Mental health					Addictions</a:t>
            </a:r>
          </a:p>
        </p:txBody>
      </p:sp>
    </p:spTree>
    <p:extLst>
      <p:ext uri="{BB962C8B-B14F-4D97-AF65-F5344CB8AC3E}">
        <p14:creationId xmlns:p14="http://schemas.microsoft.com/office/powerpoint/2010/main" val="416240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4F093-7F71-7723-CB70-1E8BEF30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">
            <a:extLst>
              <a:ext uri="{FF2B5EF4-FFF2-40B4-BE49-F238E27FC236}">
                <a16:creationId xmlns:a16="http://schemas.microsoft.com/office/drawing/2014/main" id="{E54B2C7E-8409-E4C7-B55B-BA56ED3BD8B3}"/>
              </a:ext>
            </a:extLst>
          </p:cNvPr>
          <p:cNvSpPr/>
          <p:nvPr/>
        </p:nvSpPr>
        <p:spPr>
          <a:xfrm>
            <a:off x="838200" y="3688080"/>
            <a:ext cx="12954000" cy="42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5550"/>
              </a:lnSpc>
            </a:pPr>
            <a:r>
              <a:rPr lang="en-US" sz="2800" b="1" dirty="0">
                <a:solidFill>
                  <a:srgbClr val="000080"/>
                </a:solidFill>
                <a:ea typeface="Inter Bold" pitchFamily="34" charset="-122"/>
              </a:rPr>
              <a:t>Discussion on vertical and horizontal WPs: leadership,  participation and partner gaps (ALL PARTNERS - 30 min.)</a:t>
            </a:r>
          </a:p>
        </p:txBody>
      </p:sp>
    </p:spTree>
    <p:extLst>
      <p:ext uri="{BB962C8B-B14F-4D97-AF65-F5344CB8AC3E}">
        <p14:creationId xmlns:p14="http://schemas.microsoft.com/office/powerpoint/2010/main" val="32904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936A3-0866-F310-3D1B-6092A90A2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">
            <a:extLst>
              <a:ext uri="{FF2B5EF4-FFF2-40B4-BE49-F238E27FC236}">
                <a16:creationId xmlns:a16="http://schemas.microsoft.com/office/drawing/2014/main" id="{A3C09F1C-5A33-358C-DF66-E74F51E7368B}"/>
              </a:ext>
            </a:extLst>
          </p:cNvPr>
          <p:cNvSpPr/>
          <p:nvPr/>
        </p:nvSpPr>
        <p:spPr>
          <a:xfrm>
            <a:off x="838200" y="213360"/>
            <a:ext cx="12954000" cy="42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5550"/>
              </a:lnSpc>
            </a:pPr>
            <a:r>
              <a:rPr lang="en-US" sz="2400" b="1" dirty="0">
                <a:solidFill>
                  <a:srgbClr val="000080"/>
                </a:solidFill>
                <a:ea typeface="Inter Bold" pitchFamily="34" charset="-122"/>
              </a:rPr>
              <a:t>ACTORS and OUTCOMES</a:t>
            </a:r>
          </a:p>
        </p:txBody>
      </p:sp>
      <p:pic>
        <p:nvPicPr>
          <p:cNvPr id="6" name="Immagine 5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101224D7-A136-FAEB-D408-0C6601734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38" y="1249473"/>
            <a:ext cx="11544923" cy="64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8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CA2B0-5CFC-8DFD-5889-96EBA0AA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">
            <a:extLst>
              <a:ext uri="{FF2B5EF4-FFF2-40B4-BE49-F238E27FC236}">
                <a16:creationId xmlns:a16="http://schemas.microsoft.com/office/drawing/2014/main" id="{10D9C4F3-9129-141B-0B91-290AB2B41D60}"/>
              </a:ext>
            </a:extLst>
          </p:cNvPr>
          <p:cNvSpPr/>
          <p:nvPr/>
        </p:nvSpPr>
        <p:spPr>
          <a:xfrm>
            <a:off x="838200" y="3688080"/>
            <a:ext cx="12954000" cy="42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ts val="5550"/>
              </a:lnSpc>
            </a:pPr>
            <a:r>
              <a:rPr lang="en-US" sz="2400" b="1" dirty="0">
                <a:solidFill>
                  <a:srgbClr val="000080"/>
                </a:solidFill>
                <a:ea typeface="Inter Bold" pitchFamily="34" charset="-122"/>
              </a:rPr>
              <a:t>Presentation on intervention components </a:t>
            </a:r>
          </a:p>
          <a:p>
            <a:pPr>
              <a:lnSpc>
                <a:spcPts val="5550"/>
              </a:lnSpc>
            </a:pPr>
            <a:r>
              <a:rPr lang="en-US" sz="2400" b="1" dirty="0">
                <a:solidFill>
                  <a:srgbClr val="000080"/>
                </a:solidFill>
                <a:ea typeface="Inter Bold" pitchFamily="34" charset="-122"/>
              </a:rPr>
              <a:t>(ALL PARTNERS - 10 min. each)</a:t>
            </a:r>
          </a:p>
        </p:txBody>
      </p:sp>
    </p:spTree>
    <p:extLst>
      <p:ext uri="{BB962C8B-B14F-4D97-AF65-F5344CB8AC3E}">
        <p14:creationId xmlns:p14="http://schemas.microsoft.com/office/powerpoint/2010/main" val="147784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C2519-082C-AD05-8B47-389F534D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D9F6810-D3CA-98EC-85B5-70AE3BFA8260}"/>
              </a:ext>
            </a:extLst>
          </p:cNvPr>
          <p:cNvSpPr/>
          <p:nvPr/>
        </p:nvSpPr>
        <p:spPr>
          <a:xfrm>
            <a:off x="453627" y="519470"/>
            <a:ext cx="13700523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2800" b="1" dirty="0">
                <a:solidFill>
                  <a:srgbClr val="000080"/>
                </a:solidFill>
                <a:ea typeface="Inter Bold" pitchFamily="34" charset="-122"/>
              </a:rPr>
              <a:t>FINANCIAL &amp; ADMINISTRATIVE ISSUES</a:t>
            </a:r>
          </a:p>
          <a:p>
            <a:pPr>
              <a:lnSpc>
                <a:spcPts val="5550"/>
              </a:lnSpc>
            </a:pPr>
            <a:endParaRPr lang="en-US" sz="2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C06C92D-5342-5C18-D829-326CA70FD233}"/>
              </a:ext>
            </a:extLst>
          </p:cNvPr>
          <p:cNvSpPr/>
          <p:nvPr/>
        </p:nvSpPr>
        <p:spPr>
          <a:xfrm>
            <a:off x="857250" y="3342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Core Parameters</a:t>
            </a:r>
            <a:endParaRPr lang="en-US" sz="22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D99FDF5-134F-3C68-CF3F-58F40BDD84B5}"/>
              </a:ext>
            </a:extLst>
          </p:cNvPr>
          <p:cNvSpPr/>
          <p:nvPr/>
        </p:nvSpPr>
        <p:spPr>
          <a:xfrm>
            <a:off x="857250" y="3923348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Action Type: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Research &amp; Innovation Action (RIA)</a:t>
            </a:r>
            <a:endParaRPr lang="en-US" sz="175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320F976-B132-0C7B-43B3-214815C2847D}"/>
              </a:ext>
            </a:extLst>
          </p:cNvPr>
          <p:cNvSpPr/>
          <p:nvPr/>
        </p:nvSpPr>
        <p:spPr>
          <a:xfrm>
            <a:off x="857250" y="4490323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Budget: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€10 million</a:t>
            </a:r>
            <a:endParaRPr lang="en-US" sz="175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8C9BF013-0A1D-2A6B-BC36-6B404C5D58EE}"/>
              </a:ext>
            </a:extLst>
          </p:cNvPr>
          <p:cNvSpPr/>
          <p:nvPr/>
        </p:nvSpPr>
        <p:spPr>
          <a:xfrm>
            <a:off x="857250" y="5057299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Projects Funded: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2</a:t>
            </a:r>
            <a:endParaRPr lang="en-US" sz="175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1662FC5-AB3F-A4C9-016C-BEBF8F69F646}"/>
              </a:ext>
            </a:extLst>
          </p:cNvPr>
          <p:cNvSpPr/>
          <p:nvPr/>
        </p:nvSpPr>
        <p:spPr>
          <a:xfrm>
            <a:off x="857250" y="5624274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Opens: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February 10, 2026</a:t>
            </a:r>
            <a:endParaRPr lang="en-US" sz="175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BA4ECEAA-933E-D57F-00DE-52B0027428FF}"/>
              </a:ext>
            </a:extLst>
          </p:cNvPr>
          <p:cNvSpPr/>
          <p:nvPr/>
        </p:nvSpPr>
        <p:spPr>
          <a:xfrm>
            <a:off x="857250" y="6191250"/>
            <a:ext cx="61177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Closes:</a:t>
            </a:r>
            <a:r>
              <a:rPr lang="en-US" sz="17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April 16, 2026</a:t>
            </a:r>
            <a:endParaRPr lang="en-US" sz="1750" dirty="0"/>
          </a:p>
        </p:txBody>
      </p:sp>
      <p:pic>
        <p:nvPicPr>
          <p:cNvPr id="10" name="Immagine 9" descr="Immagine che contiene testo, ricevuta, schermata, linea&#10;&#10;Il contenuto generato dall'IA potrebbe non essere corretto.">
            <a:extLst>
              <a:ext uri="{FF2B5EF4-FFF2-40B4-BE49-F238E27FC236}">
                <a16:creationId xmlns:a16="http://schemas.microsoft.com/office/drawing/2014/main" id="{4E82C2B6-918C-631B-5FB9-9F12F17B3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429"/>
            <a:ext cx="14382754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421</Words>
  <Application>Microsoft Macintosh PowerPoint</Application>
  <PresentationFormat>Personalizzato</PresentationFormat>
  <Paragraphs>70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Segoe UI Semibold</vt:lpstr>
      <vt:lpstr>Arial</vt:lpstr>
      <vt:lpstr>Inter</vt:lpstr>
      <vt:lpstr>Inter Bold</vt:lpstr>
      <vt:lpstr>Segoe UI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LOREDANA MARMORA</cp:lastModifiedBy>
  <cp:revision>4</cp:revision>
  <dcterms:created xsi:type="dcterms:W3CDTF">2026-01-30T17:48:11Z</dcterms:created>
  <dcterms:modified xsi:type="dcterms:W3CDTF">2026-03-09T17:52:19Z</dcterms:modified>
</cp:coreProperties>
</file>