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15" autoAdjust="0"/>
    <p:restoredTop sz="94660"/>
  </p:normalViewPr>
  <p:slideViewPr>
    <p:cSldViewPr snapToGrid="0">
      <p:cViewPr varScale="1">
        <p:scale>
          <a:sx n="90" d="100"/>
          <a:sy n="90" d="100"/>
        </p:scale>
        <p:origin x="87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21C186-A4E5-7986-2477-AA304AAFD3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8B7891B-01BF-B492-5A49-CF46D476A7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A90F3F-1586-B597-1C17-E84C72AF7F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41C90-AE2C-40B5-948D-363746CC7730}" type="datetimeFigureOut">
              <a:rPr lang="en-GB" smtClean="0"/>
              <a:t>10/04/2026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3E0B6F-9493-F116-F517-C56F619732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9D2550-5B30-7F2E-89A3-6DBEF753D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8F3A6-E375-492D-B67E-CE6D798F3A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0841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2EAE80-6227-C603-ACAF-8945AEACFA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379CE69-54CD-4C67-E744-528E0F22EE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550C59-0398-7B8E-EF05-A29386CFEA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41C90-AE2C-40B5-948D-363746CC7730}" type="datetimeFigureOut">
              <a:rPr lang="en-GB" smtClean="0"/>
              <a:t>10/04/2026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CED048-6F3F-84B6-EA54-F7D348ECB0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0A7B01-E9D8-7E4D-D784-9AFBAB1F44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8F3A6-E375-492D-B67E-CE6D798F3A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4229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40F9C0E-E613-CDCE-3CD7-11B57E6A0C0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74DD95-52C1-C5E6-3629-3C13EDB897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29DDAF-FBD5-536D-F8D8-D68A5D12B3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41C90-AE2C-40B5-948D-363746CC7730}" type="datetimeFigureOut">
              <a:rPr lang="en-GB" smtClean="0"/>
              <a:t>10/04/2026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40E5E1-6E20-DC76-6BC7-FA6E58D9F0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3320A1-6841-C5E5-96BA-034C4AF4F2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8F3A6-E375-492D-B67E-CE6D798F3A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8794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EFDE87-B846-FA4C-9238-8098871318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34689C-264A-073D-6216-686762EEF5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912EF7-D120-524F-C984-D0BB9F2178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41C90-AE2C-40B5-948D-363746CC7730}" type="datetimeFigureOut">
              <a:rPr lang="en-GB" smtClean="0"/>
              <a:t>10/04/2026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94E123-1CD5-C24E-BBEE-96283AA75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0717F3-9C75-D89C-897B-DFCB4B32E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8F3A6-E375-492D-B67E-CE6D798F3A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95026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F65D95-B485-6CB9-9F59-D197FACF11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FFB314-B469-EBB1-8ED0-086FB56113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5F9FDD-895A-8D35-6FB4-2676F1E97B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41C90-AE2C-40B5-948D-363746CC7730}" type="datetimeFigureOut">
              <a:rPr lang="en-GB" smtClean="0"/>
              <a:t>10/04/2026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7E3433-1FA7-2EC8-1699-86F1DDEA0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3CB305-E644-93F9-7A3F-30AFFC16FF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8F3A6-E375-492D-B67E-CE6D798F3A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91311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832F33-1D56-5BDC-3CC0-7F933B86C6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89D419-8A48-0FDB-A310-194BDF92CE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F8EBCF-3B8C-F9D2-5D3B-09C69F9150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2D72FA-CF7E-EB6B-CCBC-37C05EEA99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41C90-AE2C-40B5-948D-363746CC7730}" type="datetimeFigureOut">
              <a:rPr lang="en-GB" smtClean="0"/>
              <a:t>10/04/2026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3CF711-9550-7DAF-9B34-AF5C7CACD9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47B508-1BAD-86B0-3F8C-6152F5CF22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8F3A6-E375-492D-B67E-CE6D798F3A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21936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803A8F-3132-915C-2E91-3DB21962CA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0E8092-DEF6-91CE-2CC3-60B97A7936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869933-3F18-D21A-CF17-7211AB879A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2D6E8FB-757D-B3D9-874E-467615272B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1DF4C18-E52F-8360-C37F-AA1B62F058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5EA1399-99DC-9D18-C3E3-F0C0ECC87D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41C90-AE2C-40B5-948D-363746CC7730}" type="datetimeFigureOut">
              <a:rPr lang="en-GB" smtClean="0"/>
              <a:t>10/04/2026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DDB6F0E-EE0E-25AE-99FF-2519B2B8FB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55D32F-6BCC-A317-4915-0F0879204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8F3A6-E375-492D-B67E-CE6D798F3A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7183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7132BE-DEF1-698C-23D5-DAF701CEC6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A92BEA8-EAF0-11F6-F0AE-D73CD3FEBA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41C90-AE2C-40B5-948D-363746CC7730}" type="datetimeFigureOut">
              <a:rPr lang="en-GB" smtClean="0"/>
              <a:t>10/04/2026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A9319F-9669-677B-3912-D350A2009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815087E-CF48-5710-F866-A062FED876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8F3A6-E375-492D-B67E-CE6D798F3A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09340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FA3CDEF-877F-D362-93C8-C4BA2A2A14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41C90-AE2C-40B5-948D-363746CC7730}" type="datetimeFigureOut">
              <a:rPr lang="en-GB" smtClean="0"/>
              <a:t>10/04/2026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B30F571-4983-0045-F596-3D03266AB3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31B7EF-B1BE-D1ED-A4AB-78CB3143B8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8F3A6-E375-492D-B67E-CE6D798F3A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0016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3D5115-8210-1F6D-F387-522B6C99ED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7F9568-6B3A-F3DE-C8DF-FAC336A645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97A5E1-BF1B-DEEB-5D80-1F50E3F901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5A9F0E-0FE0-1E58-E5D6-9A538F798E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41C90-AE2C-40B5-948D-363746CC7730}" type="datetimeFigureOut">
              <a:rPr lang="en-GB" smtClean="0"/>
              <a:t>10/04/2026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3E0DBB-71F0-70BC-9CDA-A81D84AB40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0A217F-0701-12F1-62DA-E5F24F970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8F3A6-E375-492D-B67E-CE6D798F3A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01924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65386D-AA21-8CE0-8DDF-0A8CC7CC91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69BCCC0-3FAF-2381-2858-39D9D1558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AD4650-23E2-E27D-B459-B80D487211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AD2F3C-317B-8D8C-CABF-955FD4DEC9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41C90-AE2C-40B5-948D-363746CC7730}" type="datetimeFigureOut">
              <a:rPr lang="en-GB" smtClean="0"/>
              <a:t>10/04/2026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EACC68-1352-EDD7-CEDD-8DC6D4DC2E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85A333-E5A3-D2D3-426F-317217A10C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8F3A6-E375-492D-B67E-CE6D798F3A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45178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6AEA67C-6C86-B4CD-D2F1-0E1CEFC5ED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3FD0D9-E7A1-5118-C555-54FB0E629C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43AB54-16EA-73D5-21D3-3F18E1D646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EB41C90-AE2C-40B5-948D-363746CC7730}" type="datetimeFigureOut">
              <a:rPr lang="en-GB" smtClean="0"/>
              <a:t>10/04/2026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1F6EB2-DA0A-765F-1F07-1FC409E08C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5E5551-49A0-24F2-281F-B8FD5D3469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AF8F3A6-E375-492D-B67E-CE6D798F3A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87403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C6FBC8-AA27-F3B4-E4DB-5221009BAD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Title">
            <a:extLst>
              <a:ext uri="{FF2B5EF4-FFF2-40B4-BE49-F238E27FC236}">
                <a16:creationId xmlns:a16="http://schemas.microsoft.com/office/drawing/2014/main" id="{C555BE3C-B363-0948-CF2D-533729FCF662}"/>
              </a:ext>
            </a:extLst>
          </p:cNvPr>
          <p:cNvSpPr/>
          <p:nvPr/>
        </p:nvSpPr>
        <p:spPr>
          <a:xfrm>
            <a:off x="698555" y="177834"/>
            <a:ext cx="10794890" cy="355596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/>
          <a:lstStyle/>
          <a:p>
            <a:pPr defTabSz="914355"/>
            <a:r>
              <a:rPr lang="en-US" b="1">
                <a:solidFill>
                  <a:srgbClr val="1B3A5C"/>
                </a:solidFill>
                <a:latin typeface="Segoe UI Semibold"/>
              </a:rPr>
              <a:t>Z-Health  —  Work Package Structure</a:t>
            </a:r>
          </a:p>
        </p:txBody>
      </p:sp>
      <p:sp>
        <p:nvSpPr>
          <p:cNvPr id="52" name="AccLine">
            <a:extLst>
              <a:ext uri="{FF2B5EF4-FFF2-40B4-BE49-F238E27FC236}">
                <a16:creationId xmlns:a16="http://schemas.microsoft.com/office/drawing/2014/main" id="{F38323F7-ED8E-EC16-79E6-06B47AE72E22}"/>
              </a:ext>
            </a:extLst>
          </p:cNvPr>
          <p:cNvSpPr/>
          <p:nvPr/>
        </p:nvSpPr>
        <p:spPr>
          <a:xfrm>
            <a:off x="698555" y="621891"/>
            <a:ext cx="1015990" cy="25400"/>
          </a:xfrm>
          <a:prstGeom prst="rect">
            <a:avLst/>
          </a:prstGeom>
          <a:solidFill>
            <a:srgbClr val="D97B2B"/>
          </a:solidFill>
          <a:ln>
            <a:noFill/>
          </a:ln>
        </p:spPr>
        <p:txBody>
          <a:bodyPr/>
          <a:lstStyle/>
          <a:p>
            <a:pPr defTabSz="914355"/>
            <a:endParaRPr lang="en-US">
              <a:solidFill>
                <a:prstClr val="black"/>
              </a:solidFill>
              <a:latin typeface="Aptos" panose="02110004020202020204"/>
            </a:endParaRPr>
          </a:p>
        </p:txBody>
      </p:sp>
      <p:sp>
        <p:nvSpPr>
          <p:cNvPr id="101" name="S101">
            <a:extLst>
              <a:ext uri="{FF2B5EF4-FFF2-40B4-BE49-F238E27FC236}">
                <a16:creationId xmlns:a16="http://schemas.microsoft.com/office/drawing/2014/main" id="{6E372258-D8C2-493E-CD3B-5E74E0EA2FAA}"/>
              </a:ext>
            </a:extLst>
          </p:cNvPr>
          <p:cNvSpPr/>
          <p:nvPr/>
        </p:nvSpPr>
        <p:spPr>
          <a:xfrm rot="16200000">
            <a:off x="-2254548" y="3409240"/>
            <a:ext cx="5621116" cy="584194"/>
          </a:xfrm>
          <a:prstGeom prst="roundRect">
            <a:avLst>
              <a:gd name="adj" fmla="val 7000"/>
            </a:avLst>
          </a:prstGeom>
          <a:solidFill>
            <a:srgbClr val="1B3A5C"/>
          </a:solidFill>
          <a:ln w="0">
            <a:noFill/>
          </a:ln>
          <a:effectLst>
            <a:outerShdw blurRad="25400" dist="6350" dir="5400000" algn="t" rotWithShape="0">
              <a:srgbClr val="000000">
                <a:alpha val="10000"/>
              </a:srgbClr>
            </a:outerShdw>
          </a:effectLst>
        </p:spPr>
        <p:txBody>
          <a:bodyPr lIns="54000" tIns="27000" rIns="54000" bIns="27000" anchor="ctr"/>
          <a:lstStyle/>
          <a:p>
            <a:pPr algn="ctr" defTabSz="914355"/>
            <a:r>
              <a:rPr lang="en-US" sz="1300" b="1">
                <a:solidFill>
                  <a:srgbClr val="FFFFFF"/>
                </a:solidFill>
                <a:latin typeface="Segoe UI Semibold"/>
                <a:cs typeface="Segoe UI Semibold"/>
              </a:rPr>
              <a:t>WP1  Project Coordination &amp; Management</a:t>
            </a:r>
          </a:p>
        </p:txBody>
      </p:sp>
      <p:sp>
        <p:nvSpPr>
          <p:cNvPr id="102" name="S102">
            <a:extLst>
              <a:ext uri="{FF2B5EF4-FFF2-40B4-BE49-F238E27FC236}">
                <a16:creationId xmlns:a16="http://schemas.microsoft.com/office/drawing/2014/main" id="{D8CEB6D5-FB78-B7D8-72CF-D9272DA50E11}"/>
              </a:ext>
            </a:extLst>
          </p:cNvPr>
          <p:cNvSpPr/>
          <p:nvPr/>
        </p:nvSpPr>
        <p:spPr>
          <a:xfrm rot="5400000">
            <a:off x="8825432" y="3409240"/>
            <a:ext cx="5621117" cy="584194"/>
          </a:xfrm>
          <a:prstGeom prst="roundRect">
            <a:avLst>
              <a:gd name="adj" fmla="val 7000"/>
            </a:avLst>
          </a:prstGeom>
          <a:solidFill>
            <a:srgbClr val="2C5F7C"/>
          </a:solidFill>
          <a:ln w="0">
            <a:noFill/>
          </a:ln>
          <a:effectLst>
            <a:outerShdw blurRad="25400" dist="6350" dir="5400000" algn="t" rotWithShape="0">
              <a:srgbClr val="000000">
                <a:alpha val="10000"/>
              </a:srgbClr>
            </a:outerShdw>
          </a:effectLst>
        </p:spPr>
        <p:txBody>
          <a:bodyPr lIns="54000" tIns="27000" rIns="54000" bIns="27000" anchor="ctr"/>
          <a:lstStyle/>
          <a:p>
            <a:pPr algn="ctr" defTabSz="914355"/>
            <a:r>
              <a:rPr lang="en-US" sz="1300" b="1">
                <a:solidFill>
                  <a:srgbClr val="FFFFFF"/>
                </a:solidFill>
                <a:latin typeface="Segoe UI Semibold"/>
                <a:cs typeface="Segoe UI Semibold"/>
              </a:rPr>
              <a:t>WP2  Ethics</a:t>
            </a:r>
          </a:p>
        </p:txBody>
      </p:sp>
      <p:sp>
        <p:nvSpPr>
          <p:cNvPr id="103" name="S103">
            <a:extLst>
              <a:ext uri="{FF2B5EF4-FFF2-40B4-BE49-F238E27FC236}">
                <a16:creationId xmlns:a16="http://schemas.microsoft.com/office/drawing/2014/main" id="{C760B63E-02AE-A1F4-47A8-5E74EEAC6B26}"/>
              </a:ext>
            </a:extLst>
          </p:cNvPr>
          <p:cNvSpPr/>
          <p:nvPr/>
        </p:nvSpPr>
        <p:spPr>
          <a:xfrm>
            <a:off x="1024812" y="890778"/>
            <a:ext cx="10142378" cy="584194"/>
          </a:xfrm>
          <a:prstGeom prst="roundRect">
            <a:avLst>
              <a:gd name="adj" fmla="val 7000"/>
            </a:avLst>
          </a:prstGeom>
          <a:solidFill>
            <a:srgbClr val="2E7D6F"/>
          </a:solidFill>
          <a:ln w="0">
            <a:noFill/>
          </a:ln>
          <a:effectLst>
            <a:outerShdw blurRad="25400" dist="6350" dir="5400000" algn="t" rotWithShape="0">
              <a:srgbClr val="000000">
                <a:alpha val="10000"/>
              </a:srgbClr>
            </a:outerShdw>
          </a:effectLst>
        </p:spPr>
        <p:txBody>
          <a:bodyPr lIns="54000" tIns="27000" rIns="54000" bIns="27000" anchor="ctr"/>
          <a:lstStyle/>
          <a:p>
            <a:pPr algn="ctr" defTabSz="914355"/>
            <a:r>
              <a:rPr lang="en-US" sz="1300" b="1">
                <a:solidFill>
                  <a:srgbClr val="FFFFFF"/>
                </a:solidFill>
                <a:latin typeface="Segoe UI Semibold"/>
                <a:cs typeface="Segoe UI Semibold"/>
              </a:rPr>
              <a:t>WP3 – NCD Evidence Framework &amp; Disease Context</a:t>
            </a:r>
          </a:p>
        </p:txBody>
      </p:sp>
      <p:sp>
        <p:nvSpPr>
          <p:cNvPr id="104" name="S104">
            <a:extLst>
              <a:ext uri="{FF2B5EF4-FFF2-40B4-BE49-F238E27FC236}">
                <a16:creationId xmlns:a16="http://schemas.microsoft.com/office/drawing/2014/main" id="{5CE95744-996B-24C2-246F-3F11FCA858DA}"/>
              </a:ext>
            </a:extLst>
          </p:cNvPr>
          <p:cNvSpPr/>
          <p:nvPr/>
        </p:nvSpPr>
        <p:spPr>
          <a:xfrm>
            <a:off x="1046486" y="2262802"/>
            <a:ext cx="4944412" cy="858773"/>
          </a:xfrm>
          <a:prstGeom prst="roundRect">
            <a:avLst>
              <a:gd name="adj" fmla="val 7000"/>
            </a:avLst>
          </a:prstGeom>
          <a:solidFill>
            <a:srgbClr val="3A8FB7"/>
          </a:solidFill>
          <a:ln w="0">
            <a:noFill/>
          </a:ln>
          <a:effectLst>
            <a:outerShdw blurRad="25400" dist="6350" dir="5400000" algn="t" rotWithShape="0">
              <a:srgbClr val="000000">
                <a:alpha val="10000"/>
              </a:srgbClr>
            </a:outerShdw>
          </a:effectLst>
        </p:spPr>
        <p:txBody>
          <a:bodyPr lIns="54000" tIns="27000" rIns="54000" bIns="27000" anchor="ctr"/>
          <a:lstStyle/>
          <a:p>
            <a:pPr algn="ctr" defTabSz="914355"/>
            <a:r>
              <a:rPr lang="en-US" sz="1200" b="1" dirty="0">
                <a:solidFill>
                  <a:srgbClr val="FFFFFF"/>
                </a:solidFill>
                <a:latin typeface="Segoe UI Semibold"/>
                <a:cs typeface="Segoe UI Semibold"/>
              </a:rPr>
              <a:t>WP4 – Multi-component Intervention 2, Co-creation and Planning</a:t>
            </a:r>
            <a:r>
              <a:rPr lang="en-US" sz="1100" b="1" dirty="0">
                <a:solidFill>
                  <a:srgbClr val="FFFFFF"/>
                </a:solidFill>
                <a:latin typeface="Segoe UI Semibold"/>
                <a:cs typeface="Segoe UI Semibold"/>
              </a:rPr>
              <a:t>: </a:t>
            </a:r>
            <a:br>
              <a:rPr lang="en-US" sz="1100" b="1" dirty="0">
                <a:solidFill>
                  <a:srgbClr val="FFFFFF"/>
                </a:solidFill>
                <a:latin typeface="Segoe UI Semibold"/>
                <a:cs typeface="Segoe UI Semibold"/>
              </a:rPr>
            </a:br>
            <a:r>
              <a:rPr lang="en-US" sz="1100" b="1" dirty="0">
                <a:solidFill>
                  <a:srgbClr val="FFFFFF"/>
                </a:solidFill>
                <a:latin typeface="Segoe UI Semibold"/>
                <a:cs typeface="Segoe UI Semibold"/>
              </a:rPr>
              <a:t>Upper secondary school/ late adolescence (age 16–18)</a:t>
            </a:r>
          </a:p>
          <a:p>
            <a:pPr algn="ctr" defTabSz="914355"/>
            <a:endParaRPr lang="en-US" sz="1100" b="1" dirty="0">
              <a:solidFill>
                <a:srgbClr val="FFFFFF"/>
              </a:solidFill>
              <a:latin typeface="Segoe UI Semibold"/>
              <a:cs typeface="Segoe UI Semibold"/>
            </a:endParaRPr>
          </a:p>
          <a:p>
            <a:pPr algn="ctr" defTabSz="914355"/>
            <a:r>
              <a:rPr lang="en-US" sz="1100" dirty="0">
                <a:solidFill>
                  <a:srgbClr val="FFFFF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Tasks following intervention domains</a:t>
            </a:r>
          </a:p>
        </p:txBody>
      </p:sp>
      <p:sp>
        <p:nvSpPr>
          <p:cNvPr id="105" name="S105">
            <a:extLst>
              <a:ext uri="{FF2B5EF4-FFF2-40B4-BE49-F238E27FC236}">
                <a16:creationId xmlns:a16="http://schemas.microsoft.com/office/drawing/2014/main" id="{A4C40A68-BB98-D31A-C216-DF847FB68A18}"/>
              </a:ext>
            </a:extLst>
          </p:cNvPr>
          <p:cNvSpPr/>
          <p:nvPr/>
        </p:nvSpPr>
        <p:spPr>
          <a:xfrm>
            <a:off x="6189277" y="2262802"/>
            <a:ext cx="4975286" cy="858773"/>
          </a:xfrm>
          <a:prstGeom prst="roundRect">
            <a:avLst>
              <a:gd name="adj" fmla="val 7000"/>
            </a:avLst>
          </a:prstGeom>
          <a:solidFill>
            <a:srgbClr val="3A8FB7"/>
          </a:solidFill>
          <a:ln w="0">
            <a:noFill/>
          </a:ln>
          <a:effectLst>
            <a:outerShdw blurRad="25400" dist="6350" dir="5400000" algn="t" rotWithShape="0">
              <a:srgbClr val="000000">
                <a:alpha val="10000"/>
              </a:srgbClr>
            </a:outerShdw>
          </a:effectLst>
        </p:spPr>
        <p:txBody>
          <a:bodyPr lIns="54000" tIns="27000" rIns="54000" bIns="27000" anchor="ctr"/>
          <a:lstStyle/>
          <a:p>
            <a:pPr algn="ctr" defTabSz="914355"/>
            <a:r>
              <a:rPr lang="en-US" sz="1200" b="1" dirty="0">
                <a:solidFill>
                  <a:srgbClr val="FFFFFF"/>
                </a:solidFill>
                <a:latin typeface="Segoe UI Semibold"/>
                <a:cs typeface="Segoe UI Semibold"/>
              </a:rPr>
              <a:t>WP5 – Multi-component Intervention 2, Co-creation and Planning</a:t>
            </a:r>
            <a:r>
              <a:rPr lang="en-US" sz="1100" b="1" dirty="0">
                <a:solidFill>
                  <a:srgbClr val="FFFFFF"/>
                </a:solidFill>
                <a:latin typeface="Segoe UI Semibold"/>
                <a:cs typeface="Segoe UI Semibold"/>
              </a:rPr>
              <a:t>: </a:t>
            </a:r>
            <a:br>
              <a:rPr lang="en-US" sz="1100" b="1" dirty="0">
                <a:solidFill>
                  <a:srgbClr val="FFFFFF"/>
                </a:solidFill>
                <a:latin typeface="Segoe UI Semibold"/>
                <a:cs typeface="Segoe UI Semibold"/>
              </a:rPr>
            </a:br>
            <a:r>
              <a:rPr lang="en-US" sz="1100" b="1" dirty="0">
                <a:solidFill>
                  <a:srgbClr val="FFFFFF"/>
                </a:solidFill>
                <a:latin typeface="Segoe UI Semibold"/>
                <a:cs typeface="Segoe UI Semibold"/>
              </a:rPr>
              <a:t>Adolescence / adult (age 18–25)</a:t>
            </a:r>
          </a:p>
          <a:p>
            <a:pPr algn="ctr" defTabSz="914355"/>
            <a:endParaRPr lang="en-US" sz="1100" b="1" dirty="0">
              <a:solidFill>
                <a:srgbClr val="FFFFFF"/>
              </a:solidFill>
              <a:latin typeface="Segoe UI Semibold"/>
              <a:cs typeface="Segoe UI Semibold"/>
            </a:endParaRPr>
          </a:p>
          <a:p>
            <a:pPr algn="ctr" defTabSz="914355"/>
            <a:r>
              <a:rPr lang="en-US" sz="1100" dirty="0">
                <a:solidFill>
                  <a:srgbClr val="FFFFF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Tasks following intervention domains</a:t>
            </a:r>
            <a:endParaRPr lang="en-US" sz="1100" b="1" dirty="0">
              <a:solidFill>
                <a:srgbClr val="FFFFFF"/>
              </a:solidFill>
              <a:latin typeface="Segoe UI Semibold"/>
              <a:cs typeface="Segoe UI Semibold"/>
            </a:endParaRPr>
          </a:p>
        </p:txBody>
      </p:sp>
      <p:sp>
        <p:nvSpPr>
          <p:cNvPr id="106" name="S106">
            <a:extLst>
              <a:ext uri="{FF2B5EF4-FFF2-40B4-BE49-F238E27FC236}">
                <a16:creationId xmlns:a16="http://schemas.microsoft.com/office/drawing/2014/main" id="{B4754A8B-F384-A9BC-30CE-8DE2C96ED82D}"/>
              </a:ext>
            </a:extLst>
          </p:cNvPr>
          <p:cNvSpPr/>
          <p:nvPr/>
        </p:nvSpPr>
        <p:spPr>
          <a:xfrm>
            <a:off x="1046487" y="3373767"/>
            <a:ext cx="8048653" cy="969077"/>
          </a:xfrm>
          <a:prstGeom prst="roundRect">
            <a:avLst>
              <a:gd name="adj" fmla="val 7000"/>
            </a:avLst>
          </a:prstGeom>
          <a:solidFill>
            <a:srgbClr val="D97B2B"/>
          </a:solidFill>
          <a:ln w="0">
            <a:noFill/>
          </a:ln>
          <a:effectLst>
            <a:outerShdw blurRad="25400" dist="6350" dir="5400000" algn="t" rotWithShape="0">
              <a:srgbClr val="000000">
                <a:alpha val="10000"/>
              </a:srgbClr>
            </a:outerShdw>
          </a:effectLst>
        </p:spPr>
        <p:txBody>
          <a:bodyPr lIns="54000" tIns="27000" rIns="54000" bIns="27000" anchor="ctr"/>
          <a:lstStyle/>
          <a:p>
            <a:pPr algn="ctr" defTabSz="914355"/>
            <a:r>
              <a:rPr lang="en-US" sz="1300" b="1" dirty="0">
                <a:solidFill>
                  <a:srgbClr val="FFFFFF"/>
                </a:solidFill>
                <a:latin typeface="Segoe UI Semibold"/>
                <a:cs typeface="Segoe UI Semibold"/>
              </a:rPr>
              <a:t>WP6  Intervention Implementation in Countries</a:t>
            </a:r>
          </a:p>
          <a:p>
            <a:pPr algn="ctr" defTabSz="914355"/>
            <a:endParaRPr lang="en-US" sz="1300" b="1" dirty="0">
              <a:solidFill>
                <a:srgbClr val="FFFFFF"/>
              </a:solidFill>
              <a:latin typeface="Segoe UI Semibold"/>
              <a:cs typeface="Segoe UI Semibold"/>
            </a:endParaRPr>
          </a:p>
          <a:p>
            <a:pPr algn="ctr" defTabSz="914355"/>
            <a:r>
              <a:rPr lang="en-US" sz="1300">
                <a:solidFill>
                  <a:srgbClr val="FFFFF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Tasks following country </a:t>
            </a:r>
            <a:r>
              <a:rPr lang="en-US" sz="1300" dirty="0">
                <a:solidFill>
                  <a:srgbClr val="FFFFF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implementations</a:t>
            </a:r>
          </a:p>
        </p:txBody>
      </p:sp>
      <p:sp>
        <p:nvSpPr>
          <p:cNvPr id="107" name="S107">
            <a:extLst>
              <a:ext uri="{FF2B5EF4-FFF2-40B4-BE49-F238E27FC236}">
                <a16:creationId xmlns:a16="http://schemas.microsoft.com/office/drawing/2014/main" id="{7662B0EA-419B-8815-6445-F71A89AD5AC6}"/>
              </a:ext>
            </a:extLst>
          </p:cNvPr>
          <p:cNvSpPr/>
          <p:nvPr/>
        </p:nvSpPr>
        <p:spPr>
          <a:xfrm>
            <a:off x="1061598" y="4630782"/>
            <a:ext cx="8048651" cy="876291"/>
          </a:xfrm>
          <a:prstGeom prst="roundRect">
            <a:avLst>
              <a:gd name="adj" fmla="val 7000"/>
            </a:avLst>
          </a:prstGeom>
          <a:solidFill>
            <a:srgbClr val="4A9E7A"/>
          </a:solidFill>
          <a:ln w="0">
            <a:noFill/>
          </a:ln>
          <a:effectLst>
            <a:outerShdw blurRad="25400" dist="6350" dir="5400000" algn="t" rotWithShape="0">
              <a:srgbClr val="000000">
                <a:alpha val="10000"/>
              </a:srgbClr>
            </a:outerShdw>
          </a:effectLst>
        </p:spPr>
        <p:txBody>
          <a:bodyPr lIns="54000" tIns="27000" rIns="54000" bIns="27000" anchor="ctr"/>
          <a:lstStyle/>
          <a:p>
            <a:pPr algn="ctr" defTabSz="914355"/>
            <a:r>
              <a:rPr lang="en-US" sz="1300" b="1">
                <a:solidFill>
                  <a:srgbClr val="FFFFFF"/>
                </a:solidFill>
                <a:latin typeface="Segoe UI Semibold"/>
                <a:cs typeface="Segoe UI Semibold"/>
              </a:rPr>
              <a:t>WP7  Evaluation</a:t>
            </a:r>
          </a:p>
          <a:p>
            <a:pPr algn="ctr" defTabSz="914355"/>
            <a:endParaRPr lang="en-US" sz="1300" b="1">
              <a:solidFill>
                <a:srgbClr val="FFFFFF"/>
              </a:solidFill>
              <a:latin typeface="Segoe UI Semibold"/>
              <a:cs typeface="Segoe UI Semibold"/>
            </a:endParaRPr>
          </a:p>
          <a:p>
            <a:pPr algn="ctr" defTabSz="914355"/>
            <a:r>
              <a:rPr lang="en-US" sz="1300">
                <a:solidFill>
                  <a:srgbClr val="FFFFF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Tasks: 7.1. Real world data infrastructure; 7.2. Evaluation Design; 7.3. Impact assessment; 7.4. Equity</a:t>
            </a:r>
          </a:p>
        </p:txBody>
      </p:sp>
      <p:sp>
        <p:nvSpPr>
          <p:cNvPr id="108" name="WP8">
            <a:extLst>
              <a:ext uri="{FF2B5EF4-FFF2-40B4-BE49-F238E27FC236}">
                <a16:creationId xmlns:a16="http://schemas.microsoft.com/office/drawing/2014/main" id="{D408BBD5-BCF6-F70E-1202-D2775B265460}"/>
              </a:ext>
            </a:extLst>
          </p:cNvPr>
          <p:cNvSpPr/>
          <p:nvPr/>
        </p:nvSpPr>
        <p:spPr>
          <a:xfrm>
            <a:off x="9323739" y="3373767"/>
            <a:ext cx="1840823" cy="2158978"/>
          </a:xfrm>
          <a:prstGeom prst="roundRect">
            <a:avLst>
              <a:gd name="adj" fmla="val 5000"/>
            </a:avLst>
          </a:prstGeom>
          <a:solidFill>
            <a:srgbClr val="6B5CA5"/>
          </a:solidFill>
          <a:ln w="0">
            <a:noFill/>
          </a:ln>
          <a:effectLst>
            <a:outerShdw blurRad="25400" dist="6350" dir="5400000" algn="t" rotWithShape="0">
              <a:srgbClr val="000000">
                <a:alpha val="10000"/>
              </a:srgbClr>
            </a:outerShdw>
          </a:effectLst>
        </p:spPr>
        <p:txBody>
          <a:bodyPr lIns="36000" tIns="27000" rIns="36000" bIns="27000" anchor="ctr"/>
          <a:lstStyle/>
          <a:p>
            <a:pPr algn="ctr" defTabSz="914355">
              <a:lnSpc>
                <a:spcPct val="110000"/>
              </a:lnSpc>
            </a:pPr>
            <a:r>
              <a:rPr lang="en-US" sz="1300" b="1">
                <a:solidFill>
                  <a:srgbClr val="FFFFFF"/>
                </a:solidFill>
                <a:latin typeface="Segoe UI Semibold"/>
              </a:rPr>
              <a:t>WP8</a:t>
            </a:r>
          </a:p>
          <a:p>
            <a:pPr algn="ctr" defTabSz="914355">
              <a:lnSpc>
                <a:spcPct val="110000"/>
              </a:lnSpc>
              <a:spcBef>
                <a:spcPts val="200"/>
              </a:spcBef>
            </a:pPr>
            <a:r>
              <a:rPr lang="en-US" sz="1300">
                <a:solidFill>
                  <a:srgbClr val="FFFFFF"/>
                </a:solidFill>
                <a:latin typeface="Segoe UI"/>
              </a:rPr>
              <a:t>Sustainable implementation, </a:t>
            </a:r>
          </a:p>
          <a:p>
            <a:pPr algn="ctr" defTabSz="914355">
              <a:lnSpc>
                <a:spcPct val="110000"/>
              </a:lnSpc>
            </a:pPr>
            <a:r>
              <a:rPr lang="en-US" sz="1300">
                <a:solidFill>
                  <a:srgbClr val="FFFFFF"/>
                </a:solidFill>
                <a:latin typeface="Segoe UI"/>
              </a:rPr>
              <a:t>Policy Simulation</a:t>
            </a:r>
          </a:p>
          <a:p>
            <a:pPr algn="ctr" defTabSz="914355">
              <a:lnSpc>
                <a:spcPct val="110000"/>
              </a:lnSpc>
            </a:pPr>
            <a:r>
              <a:rPr lang="en-US" sz="1300">
                <a:solidFill>
                  <a:srgbClr val="FFFFFF"/>
                </a:solidFill>
                <a:latin typeface="Segoe UI"/>
              </a:rPr>
              <a:t>&amp; Foresight</a:t>
            </a:r>
          </a:p>
        </p:txBody>
      </p:sp>
      <p:sp>
        <p:nvSpPr>
          <p:cNvPr id="109" name="S109">
            <a:extLst>
              <a:ext uri="{FF2B5EF4-FFF2-40B4-BE49-F238E27FC236}">
                <a16:creationId xmlns:a16="http://schemas.microsoft.com/office/drawing/2014/main" id="{21FEE46B-80C1-198F-2EE6-9DCFC6D1BB84}"/>
              </a:ext>
            </a:extLst>
          </p:cNvPr>
          <p:cNvSpPr/>
          <p:nvPr/>
        </p:nvSpPr>
        <p:spPr>
          <a:xfrm>
            <a:off x="1024810" y="5735942"/>
            <a:ext cx="10142374" cy="775952"/>
          </a:xfrm>
          <a:prstGeom prst="roundRect">
            <a:avLst>
              <a:gd name="adj" fmla="val 7000"/>
            </a:avLst>
          </a:prstGeom>
          <a:solidFill>
            <a:srgbClr val="5D6D7E"/>
          </a:solidFill>
          <a:ln w="0">
            <a:noFill/>
          </a:ln>
          <a:effectLst>
            <a:outerShdw blurRad="25400" dist="6350" dir="5400000" algn="t" rotWithShape="0">
              <a:srgbClr val="000000">
                <a:alpha val="10000"/>
              </a:srgbClr>
            </a:outerShdw>
          </a:effectLst>
        </p:spPr>
        <p:txBody>
          <a:bodyPr lIns="54000" tIns="27000" rIns="54000" bIns="27000" anchor="ctr"/>
          <a:lstStyle/>
          <a:p>
            <a:pPr algn="ctr" defTabSz="914355"/>
            <a:r>
              <a:rPr lang="en-US" sz="1300" b="1">
                <a:solidFill>
                  <a:srgbClr val="FFFFFF"/>
                </a:solidFill>
                <a:latin typeface="Segoe UI Semibold"/>
                <a:cs typeface="Segoe UI Semibold"/>
              </a:rPr>
              <a:t>WP9  Communication, Stakeholder engagement, Dissemination &amp; Exploitation</a:t>
            </a:r>
          </a:p>
        </p:txBody>
      </p:sp>
      <p:cxnSp>
        <p:nvCxnSpPr>
          <p:cNvPr id="203" name="A203">
            <a:extLst>
              <a:ext uri="{FF2B5EF4-FFF2-40B4-BE49-F238E27FC236}">
                <a16:creationId xmlns:a16="http://schemas.microsoft.com/office/drawing/2014/main" id="{9BBDCC3F-3F57-08B9-9B12-8057918C7F75}"/>
              </a:ext>
            </a:extLst>
          </p:cNvPr>
          <p:cNvCxnSpPr/>
          <p:nvPr/>
        </p:nvCxnSpPr>
        <p:spPr>
          <a:xfrm>
            <a:off x="3692216" y="2059604"/>
            <a:ext cx="0" cy="203198"/>
          </a:xfrm>
          <a:prstGeom prst="straightConnector1">
            <a:avLst/>
          </a:prstGeom>
          <a:ln w="25400" cap="rnd">
            <a:solidFill>
              <a:srgbClr val="7A8A9A"/>
            </a:solidFill>
            <a:tailEnd type="triangle" w="lg" len="lg"/>
          </a:ln>
        </p:spPr>
      </p:cxnSp>
      <p:cxnSp>
        <p:nvCxnSpPr>
          <p:cNvPr id="204" name="A204">
            <a:extLst>
              <a:ext uri="{FF2B5EF4-FFF2-40B4-BE49-F238E27FC236}">
                <a16:creationId xmlns:a16="http://schemas.microsoft.com/office/drawing/2014/main" id="{C6C3978E-381E-87E1-149A-6C4302DBC269}"/>
              </a:ext>
            </a:extLst>
          </p:cNvPr>
          <p:cNvCxnSpPr>
            <a:cxnSpLocks/>
          </p:cNvCxnSpPr>
          <p:nvPr/>
        </p:nvCxnSpPr>
        <p:spPr>
          <a:xfrm>
            <a:off x="9110249" y="5030936"/>
            <a:ext cx="246771" cy="0"/>
          </a:xfrm>
          <a:prstGeom prst="straightConnector1">
            <a:avLst/>
          </a:prstGeom>
          <a:ln w="25400" cap="rnd">
            <a:solidFill>
              <a:srgbClr val="7A8A9A"/>
            </a:solidFill>
            <a:tailEnd type="triangle" w="lg" len="lg"/>
          </a:ln>
        </p:spPr>
      </p:cxnSp>
      <p:cxnSp>
        <p:nvCxnSpPr>
          <p:cNvPr id="205" name="A205">
            <a:extLst>
              <a:ext uri="{FF2B5EF4-FFF2-40B4-BE49-F238E27FC236}">
                <a16:creationId xmlns:a16="http://schemas.microsoft.com/office/drawing/2014/main" id="{C7786B9D-9857-00DF-B524-D3F14BC5925A}"/>
              </a:ext>
            </a:extLst>
          </p:cNvPr>
          <p:cNvCxnSpPr>
            <a:cxnSpLocks/>
          </p:cNvCxnSpPr>
          <p:nvPr/>
        </p:nvCxnSpPr>
        <p:spPr>
          <a:xfrm>
            <a:off x="8722459" y="3170569"/>
            <a:ext cx="0" cy="203198"/>
          </a:xfrm>
          <a:prstGeom prst="straightConnector1">
            <a:avLst/>
          </a:prstGeom>
          <a:ln w="25400" cap="rnd">
            <a:solidFill>
              <a:srgbClr val="7A8A9A"/>
            </a:solidFill>
            <a:tailEnd type="triangle" w="lg" len="lg"/>
          </a:ln>
        </p:spPr>
      </p:cxnSp>
      <p:cxnSp>
        <p:nvCxnSpPr>
          <p:cNvPr id="206" name="A206">
            <a:extLst>
              <a:ext uri="{FF2B5EF4-FFF2-40B4-BE49-F238E27FC236}">
                <a16:creationId xmlns:a16="http://schemas.microsoft.com/office/drawing/2014/main" id="{66A4E412-C7DF-6286-7FBC-7BF771D0A4F6}"/>
              </a:ext>
            </a:extLst>
          </p:cNvPr>
          <p:cNvCxnSpPr/>
          <p:nvPr/>
        </p:nvCxnSpPr>
        <p:spPr>
          <a:xfrm>
            <a:off x="8702758" y="2059604"/>
            <a:ext cx="0" cy="203198"/>
          </a:xfrm>
          <a:prstGeom prst="straightConnector1">
            <a:avLst/>
          </a:prstGeom>
          <a:ln w="25400" cap="rnd">
            <a:solidFill>
              <a:srgbClr val="7A8A9A"/>
            </a:solidFill>
            <a:tailEnd type="triangle" w="lg" len="lg"/>
          </a:ln>
        </p:spPr>
      </p:cxnSp>
      <p:cxnSp>
        <p:nvCxnSpPr>
          <p:cNvPr id="207" name="A207">
            <a:extLst>
              <a:ext uri="{FF2B5EF4-FFF2-40B4-BE49-F238E27FC236}">
                <a16:creationId xmlns:a16="http://schemas.microsoft.com/office/drawing/2014/main" id="{74891D5B-809C-20E9-6E9B-429E146D7487}"/>
              </a:ext>
            </a:extLst>
          </p:cNvPr>
          <p:cNvCxnSpPr/>
          <p:nvPr/>
        </p:nvCxnSpPr>
        <p:spPr>
          <a:xfrm>
            <a:off x="3692216" y="3170569"/>
            <a:ext cx="0" cy="203198"/>
          </a:xfrm>
          <a:prstGeom prst="straightConnector1">
            <a:avLst/>
          </a:prstGeom>
          <a:ln w="25400" cap="rnd">
            <a:solidFill>
              <a:srgbClr val="7A8A9A"/>
            </a:solidFill>
            <a:tailEnd type="triangle" w="lg" len="lg"/>
          </a:ln>
        </p:spPr>
      </p:cxnSp>
      <p:cxnSp>
        <p:nvCxnSpPr>
          <p:cNvPr id="208" name="A208">
            <a:extLst>
              <a:ext uri="{FF2B5EF4-FFF2-40B4-BE49-F238E27FC236}">
                <a16:creationId xmlns:a16="http://schemas.microsoft.com/office/drawing/2014/main" id="{CA37A3A4-BDF1-B585-9C70-53912622A73A}"/>
              </a:ext>
            </a:extLst>
          </p:cNvPr>
          <p:cNvCxnSpPr/>
          <p:nvPr/>
        </p:nvCxnSpPr>
        <p:spPr>
          <a:xfrm>
            <a:off x="10315857" y="5532745"/>
            <a:ext cx="0" cy="203198"/>
          </a:xfrm>
          <a:prstGeom prst="straightConnector1">
            <a:avLst/>
          </a:prstGeom>
          <a:ln w="25400" cap="rnd">
            <a:solidFill>
              <a:srgbClr val="7A8A9A"/>
            </a:solidFill>
            <a:tailEnd type="triangle" w="lg" len="lg"/>
          </a:ln>
        </p:spPr>
      </p:cxnSp>
      <p:cxnSp>
        <p:nvCxnSpPr>
          <p:cNvPr id="209" name="A209">
            <a:extLst>
              <a:ext uri="{FF2B5EF4-FFF2-40B4-BE49-F238E27FC236}">
                <a16:creationId xmlns:a16="http://schemas.microsoft.com/office/drawing/2014/main" id="{0AAD4D57-90D0-88AC-EFC7-5D5DBE4737C5}"/>
              </a:ext>
            </a:extLst>
          </p:cNvPr>
          <p:cNvCxnSpPr/>
          <p:nvPr/>
        </p:nvCxnSpPr>
        <p:spPr>
          <a:xfrm>
            <a:off x="5156209" y="4382804"/>
            <a:ext cx="0" cy="203198"/>
          </a:xfrm>
          <a:prstGeom prst="straightConnector1">
            <a:avLst/>
          </a:prstGeom>
          <a:ln w="25400" cap="rnd">
            <a:solidFill>
              <a:srgbClr val="7A8A9A"/>
            </a:solidFill>
            <a:tailEnd type="triangle" w="lg" len="lg"/>
          </a:ln>
        </p:spPr>
      </p:cxnSp>
      <p:cxnSp>
        <p:nvCxnSpPr>
          <p:cNvPr id="210" name="A210">
            <a:extLst>
              <a:ext uri="{FF2B5EF4-FFF2-40B4-BE49-F238E27FC236}">
                <a16:creationId xmlns:a16="http://schemas.microsoft.com/office/drawing/2014/main" id="{109DF19A-CF78-B39C-A3AA-AAD5739D820F}"/>
              </a:ext>
            </a:extLst>
          </p:cNvPr>
          <p:cNvCxnSpPr/>
          <p:nvPr/>
        </p:nvCxnSpPr>
        <p:spPr>
          <a:xfrm>
            <a:off x="5156209" y="5532745"/>
            <a:ext cx="0" cy="203198"/>
          </a:xfrm>
          <a:prstGeom prst="straightConnector1">
            <a:avLst/>
          </a:prstGeom>
          <a:ln w="25400" cap="rnd">
            <a:solidFill>
              <a:srgbClr val="7A8A9A"/>
            </a:solidFill>
            <a:tailEnd type="triangle" w="lg" len="lg"/>
          </a:ln>
        </p:spPr>
      </p:cxnSp>
      <p:sp>
        <p:nvSpPr>
          <p:cNvPr id="2" name="S103">
            <a:extLst>
              <a:ext uri="{FF2B5EF4-FFF2-40B4-BE49-F238E27FC236}">
                <a16:creationId xmlns:a16="http://schemas.microsoft.com/office/drawing/2014/main" id="{BE25F302-D5BA-6BCF-83D5-A17914ED1059}"/>
              </a:ext>
            </a:extLst>
          </p:cNvPr>
          <p:cNvSpPr/>
          <p:nvPr/>
        </p:nvSpPr>
        <p:spPr>
          <a:xfrm>
            <a:off x="1024811" y="1457892"/>
            <a:ext cx="10142378" cy="584194"/>
          </a:xfrm>
          <a:prstGeom prst="roundRect">
            <a:avLst>
              <a:gd name="adj" fmla="val 7000"/>
            </a:avLst>
          </a:prstGeom>
          <a:solidFill>
            <a:srgbClr val="2E7D6F"/>
          </a:solidFill>
          <a:ln w="0">
            <a:noFill/>
          </a:ln>
          <a:effectLst>
            <a:outerShdw blurRad="25400" dist="6350" dir="5400000" algn="t" rotWithShape="0">
              <a:srgbClr val="000000">
                <a:alpha val="10000"/>
              </a:srgbClr>
            </a:outerShdw>
          </a:effectLst>
        </p:spPr>
        <p:txBody>
          <a:bodyPr lIns="54000" tIns="27000" rIns="54000" bIns="27000" anchor="ctr"/>
          <a:lstStyle/>
          <a:p>
            <a:pPr algn="ctr" defTabSz="914355"/>
            <a:r>
              <a:rPr lang="en-US" sz="1100" b="1">
                <a:solidFill>
                  <a:srgbClr val="FFFFFF"/>
                </a:solidFill>
                <a:latin typeface="Segoe UI Semibold"/>
                <a:cs typeface="Segoe UI Semibold"/>
              </a:rPr>
              <a:t>Obesity and cardio-metabolic health			Mental health					Addictions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D14A9709-3243-43A3-7C1A-449F0A020CDE}"/>
              </a:ext>
            </a:extLst>
          </p:cNvPr>
          <p:cNvSpPr/>
          <p:nvPr/>
        </p:nvSpPr>
        <p:spPr>
          <a:xfrm>
            <a:off x="95731" y="5532745"/>
            <a:ext cx="830124" cy="383679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55"/>
            <a:r>
              <a:rPr lang="en-US">
                <a:solidFill>
                  <a:prstClr val="white"/>
                </a:solidFill>
                <a:latin typeface="Aptos" panose="02110004020202020204"/>
              </a:rPr>
              <a:t>ICL</a:t>
            </a: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2EABA2A9-EE1D-CFA0-1AD3-FAA6014756DB}"/>
              </a:ext>
            </a:extLst>
          </p:cNvPr>
          <p:cNvSpPr/>
          <p:nvPr/>
        </p:nvSpPr>
        <p:spPr>
          <a:xfrm>
            <a:off x="9583780" y="5168829"/>
            <a:ext cx="1367949" cy="30816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55"/>
            <a:r>
              <a:rPr lang="en-US">
                <a:solidFill>
                  <a:prstClr val="white"/>
                </a:solidFill>
                <a:latin typeface="Aptos" panose="02110004020202020204"/>
              </a:rPr>
              <a:t>ISINNOVA</a:t>
            </a: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5B7CA66B-418D-00BD-1BD9-E27A55F57D08}"/>
              </a:ext>
            </a:extLst>
          </p:cNvPr>
          <p:cNvSpPr/>
          <p:nvPr/>
        </p:nvSpPr>
        <p:spPr>
          <a:xfrm>
            <a:off x="8149915" y="5412944"/>
            <a:ext cx="1034889" cy="290289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55"/>
            <a:r>
              <a:rPr lang="en-US">
                <a:solidFill>
                  <a:prstClr val="white"/>
                </a:solidFill>
                <a:latin typeface="Aptos" panose="02110004020202020204"/>
              </a:rPr>
              <a:t>ICL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48EEC6AC-D378-DF2F-94B9-E45A801694D7}"/>
              </a:ext>
            </a:extLst>
          </p:cNvPr>
          <p:cNvSpPr/>
          <p:nvPr/>
        </p:nvSpPr>
        <p:spPr>
          <a:xfrm>
            <a:off x="8149915" y="4176459"/>
            <a:ext cx="1034889" cy="307943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55"/>
            <a:r>
              <a:rPr lang="en-US">
                <a:solidFill>
                  <a:prstClr val="white"/>
                </a:solidFill>
                <a:latin typeface="Aptos" panose="02110004020202020204"/>
              </a:rPr>
              <a:t>NIJZ</a:t>
            </a: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1C3ED766-6E7E-3B4F-378C-A8762742253C}"/>
              </a:ext>
            </a:extLst>
          </p:cNvPr>
          <p:cNvSpPr/>
          <p:nvPr/>
        </p:nvSpPr>
        <p:spPr>
          <a:xfrm>
            <a:off x="9357021" y="6017146"/>
            <a:ext cx="1731343" cy="350293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55"/>
            <a:r>
              <a:rPr lang="en-US" dirty="0" err="1">
                <a:solidFill>
                  <a:prstClr val="white"/>
                </a:solidFill>
                <a:latin typeface="Aptos" panose="02110004020202020204"/>
              </a:rPr>
              <a:t>EuroHealthNet</a:t>
            </a:r>
            <a:endParaRPr lang="en-US" dirty="0">
              <a:solidFill>
                <a:prstClr val="white"/>
              </a:solidFill>
              <a:latin typeface="Aptos" panose="02110004020202020204"/>
            </a:endParaRP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D5F287F1-4A6D-AE65-3F96-2534164DA5DE}"/>
              </a:ext>
            </a:extLst>
          </p:cNvPr>
          <p:cNvSpPr/>
          <p:nvPr/>
        </p:nvSpPr>
        <p:spPr>
          <a:xfrm>
            <a:off x="5183580" y="3042515"/>
            <a:ext cx="862382" cy="223029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55"/>
            <a:r>
              <a:rPr lang="en-US" dirty="0">
                <a:solidFill>
                  <a:prstClr val="white"/>
                </a:solidFill>
                <a:latin typeface="Aptos" panose="02110004020202020204"/>
              </a:rPr>
              <a:t>NIPH</a:t>
            </a: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8DFA91EC-BD34-C80E-9FB4-8CDD9AF63AF5}"/>
              </a:ext>
            </a:extLst>
          </p:cNvPr>
          <p:cNvSpPr/>
          <p:nvPr/>
        </p:nvSpPr>
        <p:spPr>
          <a:xfrm>
            <a:off x="10159090" y="2780391"/>
            <a:ext cx="1095139" cy="541509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55"/>
            <a:r>
              <a:rPr lang="en-US" dirty="0">
                <a:solidFill>
                  <a:prstClr val="white"/>
                </a:solidFill>
                <a:latin typeface="Aptos" panose="02110004020202020204"/>
              </a:rPr>
              <a:t>Univ. Cologne</a:t>
            </a:r>
          </a:p>
        </p:txBody>
      </p: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E7D5B1C0-C40D-2332-DAA8-066B516B00E5}"/>
              </a:ext>
            </a:extLst>
          </p:cNvPr>
          <p:cNvSpPr/>
          <p:nvPr/>
        </p:nvSpPr>
        <p:spPr>
          <a:xfrm>
            <a:off x="9685759" y="1020252"/>
            <a:ext cx="862382" cy="223029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55"/>
            <a:r>
              <a:rPr lang="en-US" dirty="0">
                <a:solidFill>
                  <a:prstClr val="white"/>
                </a:solidFill>
                <a:latin typeface="Aptos" panose="02110004020202020204"/>
              </a:rPr>
              <a:t>AUMC</a:t>
            </a:r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BC4252A3-A4CF-74B2-5294-5FD237516E43}"/>
              </a:ext>
            </a:extLst>
          </p:cNvPr>
          <p:cNvSpPr/>
          <p:nvPr/>
        </p:nvSpPr>
        <p:spPr>
          <a:xfrm>
            <a:off x="11254229" y="5546999"/>
            <a:ext cx="774799" cy="3778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55"/>
            <a:r>
              <a:rPr lang="en-US" dirty="0">
                <a:solidFill>
                  <a:prstClr val="white"/>
                </a:solidFill>
                <a:latin typeface="Aptos" panose="02110004020202020204"/>
              </a:rPr>
              <a:t>ICL</a:t>
            </a:r>
          </a:p>
        </p:txBody>
      </p:sp>
    </p:spTree>
    <p:extLst>
      <p:ext uri="{BB962C8B-B14F-4D97-AF65-F5344CB8AC3E}">
        <p14:creationId xmlns:p14="http://schemas.microsoft.com/office/powerpoint/2010/main" val="41624059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</Words>
  <Application>Microsoft Office PowerPoint</Application>
  <PresentationFormat>Widescreen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Segoe UI</vt:lpstr>
      <vt:lpstr>Segoe UI Semibold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Sassi, Franco</dc:creator>
  <cp:lastModifiedBy>Sassi, Franco</cp:lastModifiedBy>
  <cp:revision>1</cp:revision>
  <dcterms:created xsi:type="dcterms:W3CDTF">2026-04-10T19:32:43Z</dcterms:created>
  <dcterms:modified xsi:type="dcterms:W3CDTF">2026-04-10T19:33:11Z</dcterms:modified>
</cp:coreProperties>
</file>