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52CDE4-CB8B-4A49-B0B1-C204A31204D6}" type="datetimeFigureOut">
              <a:rPr lang="en-GB" smtClean="0"/>
              <a:t>09/10/2012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4AC5E5-DCE9-45AD-8240-1A5D637E269B}" type="slidenum">
              <a:rPr lang="en-GB" smtClean="0"/>
              <a:t>‹#›</a:t>
            </a:fld>
            <a:endParaRPr lang="en-GB"/>
          </a:p>
        </p:txBody>
      </p:sp>
    </p:spTree>
    <p:extLst>
      <p:ext uri="{BB962C8B-B14F-4D97-AF65-F5344CB8AC3E}">
        <p14:creationId xmlns:p14="http://schemas.microsoft.com/office/powerpoint/2010/main" val="3260259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4AC5E5-DCE9-45AD-8240-1A5D637E269B}" type="slidenum">
              <a:rPr lang="en-GB" smtClean="0"/>
              <a:t>1</a:t>
            </a:fld>
            <a:endParaRPr lang="en-GB"/>
          </a:p>
        </p:txBody>
      </p:sp>
    </p:spTree>
    <p:extLst>
      <p:ext uri="{BB962C8B-B14F-4D97-AF65-F5344CB8AC3E}">
        <p14:creationId xmlns:p14="http://schemas.microsoft.com/office/powerpoint/2010/main" val="3837522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611CE3D-89AD-47E1-8505-782C19042181}" type="datetimeFigureOut">
              <a:rPr lang="en-GB" smtClean="0"/>
              <a:t>09/10/2012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4EF636-0F2C-47C7-9DFA-01C8A864AAAD}" type="slidenum">
              <a:rPr lang="en-GB" smtClean="0"/>
              <a:t>‹#›</a:t>
            </a:fld>
            <a:endParaRPr lang="en-GB"/>
          </a:p>
        </p:txBody>
      </p:sp>
    </p:spTree>
    <p:extLst>
      <p:ext uri="{BB962C8B-B14F-4D97-AF65-F5344CB8AC3E}">
        <p14:creationId xmlns:p14="http://schemas.microsoft.com/office/powerpoint/2010/main" val="2577668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11CE3D-89AD-47E1-8505-782C19042181}" type="datetimeFigureOut">
              <a:rPr lang="en-GB" smtClean="0"/>
              <a:t>09/10/2012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4EF636-0F2C-47C7-9DFA-01C8A864AAAD}" type="slidenum">
              <a:rPr lang="en-GB" smtClean="0"/>
              <a:t>‹#›</a:t>
            </a:fld>
            <a:endParaRPr lang="en-GB"/>
          </a:p>
        </p:txBody>
      </p:sp>
    </p:spTree>
    <p:extLst>
      <p:ext uri="{BB962C8B-B14F-4D97-AF65-F5344CB8AC3E}">
        <p14:creationId xmlns:p14="http://schemas.microsoft.com/office/powerpoint/2010/main" val="133591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11CE3D-89AD-47E1-8505-782C19042181}" type="datetimeFigureOut">
              <a:rPr lang="en-GB" smtClean="0"/>
              <a:t>09/10/2012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4EF636-0F2C-47C7-9DFA-01C8A864AAAD}" type="slidenum">
              <a:rPr lang="en-GB" smtClean="0"/>
              <a:t>‹#›</a:t>
            </a:fld>
            <a:endParaRPr lang="en-GB"/>
          </a:p>
        </p:txBody>
      </p:sp>
    </p:spTree>
    <p:extLst>
      <p:ext uri="{BB962C8B-B14F-4D97-AF65-F5344CB8AC3E}">
        <p14:creationId xmlns:p14="http://schemas.microsoft.com/office/powerpoint/2010/main" val="753958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11CE3D-89AD-47E1-8505-782C19042181}" type="datetimeFigureOut">
              <a:rPr lang="en-GB" smtClean="0"/>
              <a:t>09/10/2012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4EF636-0F2C-47C7-9DFA-01C8A864AAAD}" type="slidenum">
              <a:rPr lang="en-GB" smtClean="0"/>
              <a:t>‹#›</a:t>
            </a:fld>
            <a:endParaRPr lang="en-GB"/>
          </a:p>
        </p:txBody>
      </p:sp>
    </p:spTree>
    <p:extLst>
      <p:ext uri="{BB962C8B-B14F-4D97-AF65-F5344CB8AC3E}">
        <p14:creationId xmlns:p14="http://schemas.microsoft.com/office/powerpoint/2010/main" val="128484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11CE3D-89AD-47E1-8505-782C19042181}" type="datetimeFigureOut">
              <a:rPr lang="en-GB" smtClean="0"/>
              <a:t>09/10/2012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4EF636-0F2C-47C7-9DFA-01C8A864AAAD}" type="slidenum">
              <a:rPr lang="en-GB" smtClean="0"/>
              <a:t>‹#›</a:t>
            </a:fld>
            <a:endParaRPr lang="en-GB"/>
          </a:p>
        </p:txBody>
      </p:sp>
    </p:spTree>
    <p:extLst>
      <p:ext uri="{BB962C8B-B14F-4D97-AF65-F5344CB8AC3E}">
        <p14:creationId xmlns:p14="http://schemas.microsoft.com/office/powerpoint/2010/main" val="3295679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611CE3D-89AD-47E1-8505-782C19042181}" type="datetimeFigureOut">
              <a:rPr lang="en-GB" smtClean="0"/>
              <a:t>09/10/2012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4EF636-0F2C-47C7-9DFA-01C8A864AAAD}" type="slidenum">
              <a:rPr lang="en-GB" smtClean="0"/>
              <a:t>‹#›</a:t>
            </a:fld>
            <a:endParaRPr lang="en-GB"/>
          </a:p>
        </p:txBody>
      </p:sp>
    </p:spTree>
    <p:extLst>
      <p:ext uri="{BB962C8B-B14F-4D97-AF65-F5344CB8AC3E}">
        <p14:creationId xmlns:p14="http://schemas.microsoft.com/office/powerpoint/2010/main" val="2797102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611CE3D-89AD-47E1-8505-782C19042181}" type="datetimeFigureOut">
              <a:rPr lang="en-GB" smtClean="0"/>
              <a:t>09/10/2012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B4EF636-0F2C-47C7-9DFA-01C8A864AAAD}" type="slidenum">
              <a:rPr lang="en-GB" smtClean="0"/>
              <a:t>‹#›</a:t>
            </a:fld>
            <a:endParaRPr lang="en-GB"/>
          </a:p>
        </p:txBody>
      </p:sp>
    </p:spTree>
    <p:extLst>
      <p:ext uri="{BB962C8B-B14F-4D97-AF65-F5344CB8AC3E}">
        <p14:creationId xmlns:p14="http://schemas.microsoft.com/office/powerpoint/2010/main" val="256768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611CE3D-89AD-47E1-8505-782C19042181}" type="datetimeFigureOut">
              <a:rPr lang="en-GB" smtClean="0"/>
              <a:t>09/10/2012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B4EF636-0F2C-47C7-9DFA-01C8A864AAAD}" type="slidenum">
              <a:rPr lang="en-GB" smtClean="0"/>
              <a:t>‹#›</a:t>
            </a:fld>
            <a:endParaRPr lang="en-GB"/>
          </a:p>
        </p:txBody>
      </p:sp>
    </p:spTree>
    <p:extLst>
      <p:ext uri="{BB962C8B-B14F-4D97-AF65-F5344CB8AC3E}">
        <p14:creationId xmlns:p14="http://schemas.microsoft.com/office/powerpoint/2010/main" val="4039627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11CE3D-89AD-47E1-8505-782C19042181}" type="datetimeFigureOut">
              <a:rPr lang="en-GB" smtClean="0"/>
              <a:t>09/10/2012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B4EF636-0F2C-47C7-9DFA-01C8A864AAAD}" type="slidenum">
              <a:rPr lang="en-GB" smtClean="0"/>
              <a:t>‹#›</a:t>
            </a:fld>
            <a:endParaRPr lang="en-GB"/>
          </a:p>
        </p:txBody>
      </p:sp>
    </p:spTree>
    <p:extLst>
      <p:ext uri="{BB962C8B-B14F-4D97-AF65-F5344CB8AC3E}">
        <p14:creationId xmlns:p14="http://schemas.microsoft.com/office/powerpoint/2010/main" val="2352642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11CE3D-89AD-47E1-8505-782C19042181}" type="datetimeFigureOut">
              <a:rPr lang="en-GB" smtClean="0"/>
              <a:t>09/10/2012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4EF636-0F2C-47C7-9DFA-01C8A864AAAD}" type="slidenum">
              <a:rPr lang="en-GB" smtClean="0"/>
              <a:t>‹#›</a:t>
            </a:fld>
            <a:endParaRPr lang="en-GB"/>
          </a:p>
        </p:txBody>
      </p:sp>
    </p:spTree>
    <p:extLst>
      <p:ext uri="{BB962C8B-B14F-4D97-AF65-F5344CB8AC3E}">
        <p14:creationId xmlns:p14="http://schemas.microsoft.com/office/powerpoint/2010/main" val="846787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11CE3D-89AD-47E1-8505-782C19042181}" type="datetimeFigureOut">
              <a:rPr lang="en-GB" smtClean="0"/>
              <a:t>09/10/2012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4EF636-0F2C-47C7-9DFA-01C8A864AAAD}" type="slidenum">
              <a:rPr lang="en-GB" smtClean="0"/>
              <a:t>‹#›</a:t>
            </a:fld>
            <a:endParaRPr lang="en-GB"/>
          </a:p>
        </p:txBody>
      </p:sp>
    </p:spTree>
    <p:extLst>
      <p:ext uri="{BB962C8B-B14F-4D97-AF65-F5344CB8AC3E}">
        <p14:creationId xmlns:p14="http://schemas.microsoft.com/office/powerpoint/2010/main" val="305721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DEBCF"/>
            </a:gs>
            <a:gs pos="100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11CE3D-89AD-47E1-8505-782C19042181}" type="datetimeFigureOut">
              <a:rPr lang="en-GB" smtClean="0"/>
              <a:t>09/10/2012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4EF636-0F2C-47C7-9DFA-01C8A864AAAD}" type="slidenum">
              <a:rPr lang="en-GB" smtClean="0"/>
              <a:t>‹#›</a:t>
            </a:fld>
            <a:endParaRPr lang="en-GB"/>
          </a:p>
        </p:txBody>
      </p:sp>
    </p:spTree>
    <p:extLst>
      <p:ext uri="{BB962C8B-B14F-4D97-AF65-F5344CB8AC3E}">
        <p14:creationId xmlns:p14="http://schemas.microsoft.com/office/powerpoint/2010/main" val="3025317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0648"/>
            <a:ext cx="7772400" cy="1470025"/>
          </a:xfrm>
        </p:spPr>
        <p:txBody>
          <a:bodyPr>
            <a:normAutofit/>
          </a:bodyPr>
          <a:lstStyle/>
          <a:p>
            <a:r>
              <a:rPr lang="en-GB" sz="4000" b="1" dirty="0" smtClean="0"/>
              <a:t>The Game of Bridge</a:t>
            </a:r>
            <a:endParaRPr lang="en-GB" sz="4000" b="1" dirty="0"/>
          </a:p>
        </p:txBody>
      </p:sp>
      <p:sp>
        <p:nvSpPr>
          <p:cNvPr id="4" name="TextBox 3"/>
          <p:cNvSpPr txBox="1"/>
          <p:nvPr/>
        </p:nvSpPr>
        <p:spPr>
          <a:xfrm>
            <a:off x="393831" y="1340768"/>
            <a:ext cx="8352928" cy="5416868"/>
          </a:xfrm>
          <a:prstGeom prst="rect">
            <a:avLst/>
          </a:prstGeom>
          <a:noFill/>
        </p:spPr>
        <p:txBody>
          <a:bodyPr wrap="square" rtlCol="0">
            <a:spAutoFit/>
          </a:bodyPr>
          <a:lstStyle/>
          <a:p>
            <a:pPr marL="285750" indent="-285750">
              <a:buFontTx/>
              <a:buChar char="-"/>
            </a:pPr>
            <a:r>
              <a:rPr lang="en-GB" b="1" dirty="0" smtClean="0"/>
              <a:t>trick-taking game using 52-card deck</a:t>
            </a:r>
          </a:p>
          <a:p>
            <a:pPr marL="285750" indent="-285750">
              <a:buFontTx/>
              <a:buChar char="-"/>
            </a:pPr>
            <a:r>
              <a:rPr lang="en-GB" b="1" dirty="0" smtClean="0"/>
              <a:t>4 players in two competing partnerships with partners sitting opposite each other</a:t>
            </a:r>
          </a:p>
          <a:p>
            <a:pPr marL="285750" indent="-285750">
              <a:buFontTx/>
              <a:buChar char="-"/>
            </a:pPr>
            <a:r>
              <a:rPr lang="en-GB" sz="2000" b="1" dirty="0" smtClean="0"/>
              <a:t>The game consists of:</a:t>
            </a:r>
          </a:p>
          <a:p>
            <a:r>
              <a:rPr lang="en-GB" b="1" dirty="0"/>
              <a:t>	</a:t>
            </a:r>
            <a:r>
              <a:rPr lang="en-GB" b="1" dirty="0" smtClean="0"/>
              <a:t>- dealing the cards</a:t>
            </a:r>
          </a:p>
          <a:p>
            <a:r>
              <a:rPr lang="en-GB" b="1" dirty="0"/>
              <a:t>	</a:t>
            </a:r>
            <a:r>
              <a:rPr lang="en-GB" b="1" dirty="0" smtClean="0"/>
              <a:t>- bidding</a:t>
            </a:r>
          </a:p>
          <a:p>
            <a:r>
              <a:rPr lang="en-GB" b="1" dirty="0"/>
              <a:t>	</a:t>
            </a:r>
            <a:r>
              <a:rPr lang="en-GB" b="1" dirty="0" smtClean="0"/>
              <a:t>- playing the hand</a:t>
            </a:r>
          </a:p>
          <a:p>
            <a:r>
              <a:rPr lang="en-GB" b="1" dirty="0"/>
              <a:t>	</a:t>
            </a:r>
            <a:r>
              <a:rPr lang="en-GB" b="1" dirty="0" smtClean="0"/>
              <a:t>- scoring</a:t>
            </a:r>
          </a:p>
          <a:p>
            <a:pPr marL="285750" indent="-285750">
              <a:buFontTx/>
              <a:buChar char="-"/>
            </a:pPr>
            <a:r>
              <a:rPr lang="en-GB" sz="2000" b="1" dirty="0" smtClean="0"/>
              <a:t>Basic rules:</a:t>
            </a:r>
          </a:p>
          <a:p>
            <a:r>
              <a:rPr lang="en-GB" b="1" dirty="0" smtClean="0"/>
              <a:t>- each player is dealt 13 cards</a:t>
            </a:r>
          </a:p>
          <a:p>
            <a:r>
              <a:rPr lang="en-GB" b="1" dirty="0" smtClean="0"/>
              <a:t>- the dealer starts the auction which continues clockwise</a:t>
            </a:r>
          </a:p>
          <a:p>
            <a:r>
              <a:rPr lang="en-GB" dirty="0" smtClean="0"/>
              <a:t>- </a:t>
            </a:r>
            <a:r>
              <a:rPr lang="en-GB" b="1" dirty="0" smtClean="0"/>
              <a:t>once bidding is finished and the final contract is established, a player left to 	the declarer leads a card, this may be any card from his hand</a:t>
            </a:r>
          </a:p>
          <a:p>
            <a:r>
              <a:rPr lang="en-GB" b="1" dirty="0" smtClean="0"/>
              <a:t>- the next player (declarer’s partner) then puts his cards down </a:t>
            </a:r>
          </a:p>
          <a:p>
            <a:r>
              <a:rPr lang="en-GB" b="1" dirty="0" smtClean="0"/>
              <a:t>so that everyone can see them and he is known as ‘dummy’</a:t>
            </a:r>
          </a:p>
          <a:p>
            <a:r>
              <a:rPr lang="en-GB" b="1" dirty="0" smtClean="0"/>
              <a:t>- the declarer asks for one card from dummy’s hand following</a:t>
            </a:r>
          </a:p>
          <a:p>
            <a:r>
              <a:rPr lang="en-GB" b="1" dirty="0" smtClean="0"/>
              <a:t>the suit led (doesn’t have to be higher)</a:t>
            </a:r>
          </a:p>
          <a:p>
            <a:r>
              <a:rPr lang="en-GB" b="1" dirty="0" smtClean="0"/>
              <a:t>- the other two players follow the suit as well and thus complete </a:t>
            </a:r>
          </a:p>
          <a:p>
            <a:r>
              <a:rPr lang="en-GB" b="1" dirty="0" smtClean="0"/>
              <a:t>a trick, then the player with the highest card wins the trick and </a:t>
            </a:r>
          </a:p>
          <a:p>
            <a:r>
              <a:rPr lang="en-GB" b="1" dirty="0" smtClean="0"/>
              <a:t>leads another card; this procedure is followed until all cards have been played</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5177" y="2132855"/>
            <a:ext cx="2246824" cy="1834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5177" y="4653136"/>
            <a:ext cx="2280081" cy="1728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62809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Bidding</a:t>
            </a:r>
            <a:endParaRPr lang="en-GB" sz="4000" b="1" dirty="0"/>
          </a:p>
        </p:txBody>
      </p:sp>
      <p:sp>
        <p:nvSpPr>
          <p:cNvPr id="3" name="Content Placeholder 2"/>
          <p:cNvSpPr>
            <a:spLocks noGrp="1"/>
          </p:cNvSpPr>
          <p:nvPr>
            <p:ph idx="1"/>
          </p:nvPr>
        </p:nvSpPr>
        <p:spPr>
          <a:xfrm>
            <a:off x="467544" y="1196753"/>
            <a:ext cx="8229600" cy="1800200"/>
          </a:xfrm>
        </p:spPr>
        <p:txBody>
          <a:bodyPr>
            <a:normAutofit fontScale="92500" lnSpcReduction="10000"/>
          </a:bodyPr>
          <a:lstStyle/>
          <a:p>
            <a:pPr marL="0" indent="0">
              <a:buNone/>
            </a:pPr>
            <a:r>
              <a:rPr lang="en-GB" sz="1800" b="1" dirty="0" smtClean="0"/>
              <a:t>- the dealer starts the auction by ‘passing’ or ‘bidding’ any bid</a:t>
            </a:r>
          </a:p>
          <a:p>
            <a:pPr marL="0" indent="0">
              <a:spcBef>
                <a:spcPts val="0"/>
              </a:spcBef>
              <a:buNone/>
            </a:pPr>
            <a:r>
              <a:rPr lang="en-GB" sz="1800" b="1" dirty="0" smtClean="0"/>
              <a:t>- the next player can either pass, bid higher (suits are ranked in order: no trumps, spades, hearts, diamonds, clubs) or double/redouble if the previous player bid</a:t>
            </a:r>
          </a:p>
          <a:p>
            <a:pPr marL="0" indent="0">
              <a:spcBef>
                <a:spcPts val="0"/>
              </a:spcBef>
              <a:buNone/>
            </a:pPr>
            <a:r>
              <a:rPr lang="en-GB" sz="1800" b="1" dirty="0" smtClean="0"/>
              <a:t>- this continues until three ‘pass’ cards have been played in a row (and everyone has been offered to bid) at which point the bidding stops, the last bid becomes the ‘contract’ and the player who first bid this suit becomes the declarer, his partner</a:t>
            </a:r>
          </a:p>
          <a:p>
            <a:pPr marL="0" indent="0">
              <a:spcBef>
                <a:spcPts val="0"/>
              </a:spcBef>
              <a:buNone/>
            </a:pPr>
            <a:r>
              <a:rPr lang="en-GB" sz="1800" b="1" dirty="0" smtClean="0"/>
              <a:t>will be the dummy</a:t>
            </a:r>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5857" y="2564904"/>
            <a:ext cx="2162944" cy="2317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37494" y="2996952"/>
            <a:ext cx="6923627" cy="2585323"/>
          </a:xfrm>
          <a:prstGeom prst="rect">
            <a:avLst/>
          </a:prstGeom>
          <a:noFill/>
        </p:spPr>
        <p:txBody>
          <a:bodyPr wrap="none" rtlCol="0">
            <a:spAutoFit/>
          </a:bodyPr>
          <a:lstStyle/>
          <a:p>
            <a:r>
              <a:rPr lang="en-GB" b="1" dirty="0"/>
              <a:t>- for example (dealer is West):</a:t>
            </a:r>
          </a:p>
          <a:p>
            <a:r>
              <a:rPr lang="en-GB" b="1" dirty="0"/>
              <a:t>Pass - </a:t>
            </a:r>
            <a:r>
              <a:rPr lang="en-GB" b="1" dirty="0">
                <a:solidFill>
                  <a:srgbClr val="FF0000"/>
                </a:solidFill>
              </a:rPr>
              <a:t>1</a:t>
            </a:r>
            <a:r>
              <a:rPr lang="en-GB" dirty="0">
                <a:solidFill>
                  <a:srgbClr val="FF0000"/>
                </a:solidFill>
              </a:rPr>
              <a:t>♦</a:t>
            </a:r>
            <a:r>
              <a:rPr lang="en-GB" b="1" dirty="0">
                <a:solidFill>
                  <a:srgbClr val="FF0000"/>
                </a:solidFill>
              </a:rPr>
              <a:t> </a:t>
            </a:r>
            <a:r>
              <a:rPr lang="en-GB" b="1" dirty="0"/>
              <a:t>- Pass - </a:t>
            </a:r>
            <a:r>
              <a:rPr lang="en-GB" b="1" dirty="0">
                <a:solidFill>
                  <a:srgbClr val="FF0000"/>
                </a:solidFill>
              </a:rPr>
              <a:t>1♥ </a:t>
            </a:r>
            <a:r>
              <a:rPr lang="en-GB" b="1" dirty="0"/>
              <a:t>- 1♠ - </a:t>
            </a:r>
            <a:r>
              <a:rPr lang="en-GB" b="1" dirty="0">
                <a:solidFill>
                  <a:srgbClr val="FF0000"/>
                </a:solidFill>
              </a:rPr>
              <a:t>2♥ </a:t>
            </a:r>
            <a:r>
              <a:rPr lang="en-GB" b="1" dirty="0"/>
              <a:t>- Pass - Pass - Pass </a:t>
            </a:r>
          </a:p>
          <a:p>
            <a:pPr>
              <a:spcBef>
                <a:spcPts val="0"/>
              </a:spcBef>
              <a:buFont typeface="Wingdings" pitchFamily="2" charset="2"/>
              <a:buChar char="Ø"/>
            </a:pPr>
            <a:r>
              <a:rPr lang="en-GB" b="1" dirty="0"/>
              <a:t>Contract is </a:t>
            </a:r>
            <a:r>
              <a:rPr lang="en-GB" b="1" dirty="0">
                <a:solidFill>
                  <a:srgbClr val="FF0000"/>
                </a:solidFill>
              </a:rPr>
              <a:t>2♥</a:t>
            </a:r>
          </a:p>
          <a:p>
            <a:pPr>
              <a:spcBef>
                <a:spcPts val="0"/>
              </a:spcBef>
              <a:buFont typeface="Wingdings" pitchFamily="2" charset="2"/>
              <a:buChar char="Ø"/>
            </a:pPr>
            <a:r>
              <a:rPr lang="en-GB" b="1" dirty="0"/>
              <a:t>Hearts are trumps for this deal</a:t>
            </a:r>
          </a:p>
          <a:p>
            <a:pPr>
              <a:spcBef>
                <a:spcPts val="0"/>
              </a:spcBef>
              <a:buFont typeface="Wingdings" pitchFamily="2" charset="2"/>
              <a:buChar char="Ø"/>
            </a:pPr>
            <a:r>
              <a:rPr lang="en-GB" b="1" dirty="0"/>
              <a:t>The declarer will succeed if he wins at least 8 tricks out of 13 </a:t>
            </a:r>
            <a:endParaRPr lang="en-GB" b="1" dirty="0" smtClean="0"/>
          </a:p>
          <a:p>
            <a:pPr>
              <a:spcBef>
                <a:spcPts val="0"/>
              </a:spcBef>
            </a:pPr>
            <a:r>
              <a:rPr lang="en-GB" b="1" dirty="0" smtClean="0"/>
              <a:t>(</a:t>
            </a:r>
            <a:r>
              <a:rPr lang="en-GB" b="1" dirty="0"/>
              <a:t>6 + contract level)</a:t>
            </a:r>
          </a:p>
          <a:p>
            <a:pPr>
              <a:spcBef>
                <a:spcPts val="0"/>
              </a:spcBef>
              <a:buFont typeface="Wingdings" pitchFamily="2" charset="2"/>
              <a:buChar char="Ø"/>
            </a:pPr>
            <a:r>
              <a:rPr lang="en-GB" b="1" dirty="0"/>
              <a:t>South becomes the declarer, while North will be the dummy</a:t>
            </a:r>
          </a:p>
          <a:p>
            <a:pPr>
              <a:spcBef>
                <a:spcPts val="0"/>
              </a:spcBef>
              <a:buFont typeface="Wingdings" pitchFamily="2" charset="2"/>
              <a:buChar char="Ø"/>
            </a:pPr>
            <a:r>
              <a:rPr lang="en-GB" b="1" dirty="0"/>
              <a:t>West and East are the defending pair with West leading the first card</a:t>
            </a:r>
          </a:p>
          <a:p>
            <a:endParaRPr lang="en-GB" dirty="0"/>
          </a:p>
        </p:txBody>
      </p:sp>
      <p:sp>
        <p:nvSpPr>
          <p:cNvPr id="7" name="TextBox 6"/>
          <p:cNvSpPr txBox="1"/>
          <p:nvPr/>
        </p:nvSpPr>
        <p:spPr>
          <a:xfrm>
            <a:off x="437215" y="5439458"/>
            <a:ext cx="8211616" cy="646331"/>
          </a:xfrm>
          <a:prstGeom prst="rect">
            <a:avLst/>
          </a:prstGeom>
          <a:noFill/>
        </p:spPr>
        <p:txBody>
          <a:bodyPr wrap="square" rtlCol="0">
            <a:spAutoFit/>
          </a:bodyPr>
          <a:lstStyle/>
          <a:p>
            <a:r>
              <a:rPr lang="en-GB" b="1" dirty="0" smtClean="0"/>
              <a:t>- there are many different bidding systems and each partnership usually follows one of the main ones and adds slight adjustments after some time of playing</a:t>
            </a:r>
            <a:endParaRPr lang="en-GB" b="1" dirty="0"/>
          </a:p>
        </p:txBody>
      </p:sp>
    </p:spTree>
    <p:extLst>
      <p:ext uri="{BB962C8B-B14F-4D97-AF65-F5344CB8AC3E}">
        <p14:creationId xmlns:p14="http://schemas.microsoft.com/office/powerpoint/2010/main" val="42775441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5-card Majors</a:t>
            </a:r>
            <a:endParaRPr lang="en-GB" sz="4000" b="1" dirty="0"/>
          </a:p>
        </p:txBody>
      </p:sp>
      <p:sp>
        <p:nvSpPr>
          <p:cNvPr id="3" name="Content Placeholder 2"/>
          <p:cNvSpPr>
            <a:spLocks noGrp="1"/>
          </p:cNvSpPr>
          <p:nvPr>
            <p:ph idx="1"/>
          </p:nvPr>
        </p:nvSpPr>
        <p:spPr>
          <a:xfrm>
            <a:off x="467544" y="1124744"/>
            <a:ext cx="8229600" cy="2376264"/>
          </a:xfrm>
        </p:spPr>
        <p:txBody>
          <a:bodyPr>
            <a:normAutofit/>
          </a:bodyPr>
          <a:lstStyle/>
          <a:p>
            <a:pPr marL="0" indent="0">
              <a:buNone/>
            </a:pPr>
            <a:r>
              <a:rPr lang="en-GB" sz="1800" b="1" dirty="0" smtClean="0"/>
              <a:t>- each bidding system relies on evaluating the hand first</a:t>
            </a:r>
          </a:p>
          <a:p>
            <a:pPr marL="0" indent="0">
              <a:buNone/>
            </a:pPr>
            <a:r>
              <a:rPr lang="en-GB" sz="1800" b="1" dirty="0" smtClean="0"/>
              <a:t>- the easiest way is to count points in your hand:</a:t>
            </a:r>
          </a:p>
          <a:p>
            <a:pPr marL="0" indent="0">
              <a:buNone/>
            </a:pPr>
            <a:r>
              <a:rPr lang="en-GB" sz="1800" b="1" dirty="0" smtClean="0"/>
              <a:t>- Ace = 4 points, King = 3 points, Queen = 2 points, Jack = 1 point</a:t>
            </a:r>
          </a:p>
          <a:p>
            <a:pPr marL="0" indent="0">
              <a:buNone/>
            </a:pPr>
            <a:r>
              <a:rPr lang="en-GB" sz="1800" b="1" dirty="0" smtClean="0"/>
              <a:t>- </a:t>
            </a:r>
            <a:r>
              <a:rPr lang="en-GB" sz="1800" b="1" dirty="0"/>
              <a:t>o</a:t>
            </a:r>
            <a:r>
              <a:rPr lang="en-GB" sz="1800" b="1" dirty="0" smtClean="0"/>
              <a:t>verall there are 10 points in each suit = 40 altogether</a:t>
            </a:r>
          </a:p>
          <a:p>
            <a:pPr marL="0" indent="0">
              <a:buNone/>
            </a:pPr>
            <a:r>
              <a:rPr lang="en-GB" sz="1800" b="1" dirty="0" smtClean="0"/>
              <a:t>- this bidding system focuses on finding the ‘trump fit’ (both players together having 8+ cards from one suit) in major suits (</a:t>
            </a:r>
            <a:r>
              <a:rPr lang="en-GB" sz="1800" b="1" dirty="0" smtClean="0">
                <a:solidFill>
                  <a:srgbClr val="FF0000"/>
                </a:solidFill>
              </a:rPr>
              <a:t>♥ </a:t>
            </a:r>
            <a:r>
              <a:rPr lang="en-GB" sz="1800" b="1" dirty="0" smtClean="0"/>
              <a:t>or ♠) as points for contracts involving major suits give more points than those for minor suits (</a:t>
            </a:r>
            <a:r>
              <a:rPr lang="en-GB" sz="1800" dirty="0" smtClean="0"/>
              <a:t>♣</a:t>
            </a:r>
            <a:r>
              <a:rPr lang="en-GB" sz="1800" b="1" dirty="0" smtClean="0"/>
              <a:t> or </a:t>
            </a:r>
            <a:r>
              <a:rPr lang="en-GB" sz="1800" dirty="0" smtClean="0">
                <a:solidFill>
                  <a:srgbClr val="FF0000"/>
                </a:solidFill>
              </a:rPr>
              <a:t>♦</a:t>
            </a:r>
            <a:r>
              <a:rPr lang="en-GB" sz="1800" b="1" dirty="0" smtClean="0"/>
              <a:t>)</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3347611"/>
            <a:ext cx="4392488" cy="3294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709545" y="3388907"/>
            <a:ext cx="4176464" cy="400110"/>
          </a:xfrm>
          <a:prstGeom prst="rect">
            <a:avLst/>
          </a:prstGeom>
          <a:noFill/>
        </p:spPr>
        <p:txBody>
          <a:bodyPr wrap="square" rtlCol="0">
            <a:spAutoFit/>
          </a:bodyPr>
          <a:lstStyle/>
          <a:p>
            <a:pPr algn="ctr"/>
            <a:r>
              <a:rPr lang="en-GB" sz="2000" b="1" dirty="0" smtClean="0"/>
              <a:t>How many points?</a:t>
            </a:r>
          </a:p>
        </p:txBody>
      </p:sp>
      <p:sp>
        <p:nvSpPr>
          <p:cNvPr id="5" name="TextBox 4"/>
          <p:cNvSpPr txBox="1"/>
          <p:nvPr/>
        </p:nvSpPr>
        <p:spPr>
          <a:xfrm>
            <a:off x="4716016" y="4001546"/>
            <a:ext cx="3966150" cy="923330"/>
          </a:xfrm>
          <a:prstGeom prst="rect">
            <a:avLst/>
          </a:prstGeom>
          <a:noFill/>
        </p:spPr>
        <p:txBody>
          <a:bodyPr wrap="none" rtlCol="0">
            <a:spAutoFit/>
          </a:bodyPr>
          <a:lstStyle/>
          <a:p>
            <a:r>
              <a:rPr lang="en-GB" b="1" dirty="0" smtClean="0"/>
              <a:t>2 Aces + 1 King + 3 Queens + 1 Jack = 18</a:t>
            </a:r>
          </a:p>
          <a:p>
            <a:pPr algn="ctr"/>
            <a:r>
              <a:rPr lang="en-GB" b="1" dirty="0" smtClean="0"/>
              <a:t>18 &gt;&gt; 10 = strong hand (but one has to</a:t>
            </a:r>
          </a:p>
          <a:p>
            <a:pPr algn="ctr"/>
            <a:r>
              <a:rPr lang="en-GB" b="1" dirty="0" smtClean="0"/>
              <a:t>consider his partner’s hand as well) </a:t>
            </a:r>
            <a:endParaRPr lang="en-GB" b="1" dirty="0"/>
          </a:p>
        </p:txBody>
      </p:sp>
      <p:sp>
        <p:nvSpPr>
          <p:cNvPr id="6" name="TextBox 5"/>
          <p:cNvSpPr txBox="1"/>
          <p:nvPr/>
        </p:nvSpPr>
        <p:spPr>
          <a:xfrm>
            <a:off x="4716016" y="5157192"/>
            <a:ext cx="3966150" cy="1200329"/>
          </a:xfrm>
          <a:prstGeom prst="rect">
            <a:avLst/>
          </a:prstGeom>
          <a:noFill/>
        </p:spPr>
        <p:txBody>
          <a:bodyPr wrap="square" rtlCol="0">
            <a:spAutoFit/>
          </a:bodyPr>
          <a:lstStyle/>
          <a:p>
            <a:pPr algn="ctr"/>
            <a:r>
              <a:rPr lang="en-GB" b="1" dirty="0"/>
              <a:t>B</a:t>
            </a:r>
            <a:r>
              <a:rPr lang="en-GB" b="1" dirty="0" smtClean="0"/>
              <a:t>idding system is a silent language between the two partners, each bid at each point in the auction means something specific</a:t>
            </a:r>
            <a:endParaRPr lang="en-GB" b="1" dirty="0"/>
          </a:p>
        </p:txBody>
      </p:sp>
    </p:spTree>
    <p:extLst>
      <p:ext uri="{BB962C8B-B14F-4D97-AF65-F5344CB8AC3E}">
        <p14:creationId xmlns:p14="http://schemas.microsoft.com/office/powerpoint/2010/main" val="339404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anim calcmode="lin" valueType="num">
                                      <p:cBhvr>
                                        <p:cTn id="23" dur="1000" fill="hold"/>
                                        <p:tgtEl>
                                          <p:spTgt spid="3074"/>
                                        </p:tgtEl>
                                        <p:attrNameLst>
                                          <p:attrName>ppt_w</p:attrName>
                                        </p:attrNameLst>
                                      </p:cBhvr>
                                      <p:tavLst>
                                        <p:tav tm="0">
                                          <p:val>
                                            <p:fltVal val="0"/>
                                          </p:val>
                                        </p:tav>
                                        <p:tav tm="100000">
                                          <p:val>
                                            <p:strVal val="#ppt_w"/>
                                          </p:val>
                                        </p:tav>
                                      </p:tavLst>
                                    </p:anim>
                                    <p:anim calcmode="lin" valueType="num">
                                      <p:cBhvr>
                                        <p:cTn id="24" dur="1000" fill="hold"/>
                                        <p:tgtEl>
                                          <p:spTgt spid="3074"/>
                                        </p:tgtEl>
                                        <p:attrNameLst>
                                          <p:attrName>ppt_h</p:attrName>
                                        </p:attrNameLst>
                                      </p:cBhvr>
                                      <p:tavLst>
                                        <p:tav tm="0">
                                          <p:val>
                                            <p:fltVal val="0"/>
                                          </p:val>
                                        </p:tav>
                                        <p:tav tm="100000">
                                          <p:val>
                                            <p:strVal val="#ppt_h"/>
                                          </p:val>
                                        </p:tav>
                                      </p:tavLst>
                                    </p:anim>
                                    <p:anim calcmode="lin" valueType="num">
                                      <p:cBhvr>
                                        <p:cTn id="25" dur="1000" fill="hold"/>
                                        <p:tgtEl>
                                          <p:spTgt spid="3074"/>
                                        </p:tgtEl>
                                        <p:attrNameLst>
                                          <p:attrName>style.rotation</p:attrName>
                                        </p:attrNameLst>
                                      </p:cBhvr>
                                      <p:tavLst>
                                        <p:tav tm="0">
                                          <p:val>
                                            <p:fltVal val="90"/>
                                          </p:val>
                                        </p:tav>
                                        <p:tav tm="100000">
                                          <p:val>
                                            <p:fltVal val="0"/>
                                          </p:val>
                                        </p:tav>
                                      </p:tavLst>
                                    </p:anim>
                                    <p:animEffect transition="in" filter="fade">
                                      <p:cBhvr>
                                        <p:cTn id="26" dur="1000"/>
                                        <p:tgtEl>
                                          <p:spTgt spid="307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animEffect transition="in" filter="fade">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Opening Bids on 1</a:t>
            </a:r>
            <a:r>
              <a:rPr lang="en-GB" sz="4000" b="1" baseline="30000" dirty="0" smtClean="0"/>
              <a:t>st</a:t>
            </a:r>
            <a:r>
              <a:rPr lang="en-GB" sz="4000" b="1" dirty="0" smtClean="0"/>
              <a:t> Level</a:t>
            </a:r>
            <a:endParaRPr lang="en-GB" sz="4000" b="1" dirty="0"/>
          </a:p>
        </p:txBody>
      </p:sp>
      <p:sp>
        <p:nvSpPr>
          <p:cNvPr id="4" name="TextBox 3"/>
          <p:cNvSpPr txBox="1"/>
          <p:nvPr/>
        </p:nvSpPr>
        <p:spPr>
          <a:xfrm>
            <a:off x="179512" y="1340768"/>
            <a:ext cx="8856984" cy="3139321"/>
          </a:xfrm>
          <a:prstGeom prst="rect">
            <a:avLst/>
          </a:prstGeom>
          <a:noFill/>
        </p:spPr>
        <p:txBody>
          <a:bodyPr wrap="square" rtlCol="0">
            <a:spAutoFit/>
          </a:bodyPr>
          <a:lstStyle/>
          <a:p>
            <a:r>
              <a:rPr lang="en-GB" b="1" dirty="0" smtClean="0"/>
              <a:t>1NT - 15-17 points, balanced hand, preferential bid (always check whether you can bid this)</a:t>
            </a:r>
          </a:p>
          <a:p>
            <a:r>
              <a:rPr lang="en-GB" b="1" dirty="0"/>
              <a:t>	</a:t>
            </a:r>
            <a:r>
              <a:rPr lang="en-GB" b="1" dirty="0" smtClean="0"/>
              <a:t>- no singleton or void</a:t>
            </a:r>
          </a:p>
          <a:p>
            <a:r>
              <a:rPr lang="en-GB" b="1" dirty="0"/>
              <a:t>	</a:t>
            </a:r>
            <a:r>
              <a:rPr lang="en-GB" b="1" dirty="0" smtClean="0"/>
              <a:t>- no more than 1 doubleton</a:t>
            </a:r>
          </a:p>
          <a:p>
            <a:r>
              <a:rPr lang="en-GB" b="1" dirty="0"/>
              <a:t>	</a:t>
            </a:r>
            <a:r>
              <a:rPr lang="en-GB" b="1" dirty="0" smtClean="0"/>
              <a:t>- no 5-card major</a:t>
            </a:r>
          </a:p>
          <a:p>
            <a:r>
              <a:rPr lang="en-GB" b="1" dirty="0"/>
              <a:t>	</a:t>
            </a:r>
            <a:r>
              <a:rPr lang="en-GB" b="1" dirty="0" smtClean="0"/>
              <a:t>- 4432, 4333, 5(minors)332</a:t>
            </a:r>
          </a:p>
          <a:p>
            <a:r>
              <a:rPr lang="en-GB" b="1" dirty="0" smtClean="0">
                <a:solidFill>
                  <a:srgbClr val="FF0000"/>
                </a:solidFill>
              </a:rPr>
              <a:t>1 ♥ </a:t>
            </a:r>
            <a:r>
              <a:rPr lang="en-GB" b="1" dirty="0" smtClean="0"/>
              <a:t>- 12-21 points, 5+ hearts</a:t>
            </a:r>
          </a:p>
          <a:p>
            <a:r>
              <a:rPr lang="en-GB" b="1" dirty="0" smtClean="0"/>
              <a:t>1 ♠ - 12-21 points, 5+ spades</a:t>
            </a:r>
          </a:p>
          <a:p>
            <a:r>
              <a:rPr lang="en-GB" b="1" dirty="0" smtClean="0">
                <a:solidFill>
                  <a:srgbClr val="FF0000"/>
                </a:solidFill>
              </a:rPr>
              <a:t>1♦ </a:t>
            </a:r>
            <a:r>
              <a:rPr lang="en-GB" b="1" dirty="0" smtClean="0"/>
              <a:t>- 12-21 points, no 5+ hearts or spades, 4+ diamonds</a:t>
            </a:r>
          </a:p>
          <a:p>
            <a:r>
              <a:rPr lang="en-GB" b="1" dirty="0" smtClean="0"/>
              <a:t>1 ♣ - 12-21 points, no 5+ hearts or spades, no 4+ diamonds</a:t>
            </a:r>
          </a:p>
          <a:p>
            <a:endParaRPr lang="en-GB" dirty="0" smtClean="0"/>
          </a:p>
          <a:p>
            <a:r>
              <a:rPr lang="en-GB" b="1" dirty="0" smtClean="0"/>
              <a:t>- if you have 2 5-card suits, bid the higher one first and then rebid the lower one</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4500847"/>
            <a:ext cx="3386269" cy="216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4500847"/>
            <a:ext cx="3171550" cy="216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04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21" presetClass="entr" presetSubtype="4"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wheel(4)">
                                      <p:cBhvr>
                                        <p:cTn id="11" dur="2000"/>
                                        <p:tgtEl>
                                          <p:spTgt spid="1026"/>
                                        </p:tgtEl>
                                      </p:cBhvr>
                                    </p:animEffect>
                                  </p:childTnLst>
                                </p:cTn>
                              </p:par>
                              <p:par>
                                <p:cTn id="12" presetID="21" presetClass="entr" presetSubtype="4" fill="hold" nodeType="with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wheel(4)">
                                      <p:cBhvr>
                                        <p:cTn id="14"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Basic Responding to 1 Suit</a:t>
            </a:r>
            <a:endParaRPr lang="en-GB" sz="4000" b="1" dirty="0"/>
          </a:p>
        </p:txBody>
      </p:sp>
      <p:sp>
        <p:nvSpPr>
          <p:cNvPr id="5" name="TextBox 4"/>
          <p:cNvSpPr txBox="1"/>
          <p:nvPr/>
        </p:nvSpPr>
        <p:spPr>
          <a:xfrm>
            <a:off x="467544" y="1700808"/>
            <a:ext cx="7920880" cy="2031325"/>
          </a:xfrm>
          <a:prstGeom prst="rect">
            <a:avLst/>
          </a:prstGeom>
          <a:noFill/>
        </p:spPr>
        <p:txBody>
          <a:bodyPr wrap="square" rtlCol="0">
            <a:spAutoFit/>
          </a:bodyPr>
          <a:lstStyle/>
          <a:p>
            <a:r>
              <a:rPr lang="en-GB" b="1" dirty="0" smtClean="0"/>
              <a:t>Pass – less than 6 points</a:t>
            </a:r>
          </a:p>
          <a:p>
            <a:r>
              <a:rPr lang="en-GB" b="1" dirty="0" smtClean="0"/>
              <a:t>1 of a new suit – 6+ points, 4+ length</a:t>
            </a:r>
          </a:p>
          <a:p>
            <a:r>
              <a:rPr lang="en-GB" b="1" dirty="0" smtClean="0"/>
              <a:t>1NT – 6-9 points, unable to bid a higher suit on 1 level</a:t>
            </a:r>
          </a:p>
          <a:p>
            <a:r>
              <a:rPr lang="en-GB" b="1" dirty="0" smtClean="0"/>
              <a:t>2 of a suit – 6-9 points, 3-card </a:t>
            </a:r>
            <a:r>
              <a:rPr lang="en-GB" b="1" dirty="0" smtClean="0"/>
              <a:t>support (if major)</a:t>
            </a:r>
            <a:endParaRPr lang="en-GB" b="1" dirty="0" smtClean="0"/>
          </a:p>
          <a:p>
            <a:r>
              <a:rPr lang="en-GB" b="1" dirty="0" smtClean="0"/>
              <a:t>2 of a lower new suit – 10+ points, 4+ length</a:t>
            </a:r>
          </a:p>
          <a:p>
            <a:r>
              <a:rPr lang="en-GB" b="1" dirty="0" smtClean="0"/>
              <a:t>2NT – 10-12 points, balanced, no 4-card major</a:t>
            </a:r>
          </a:p>
          <a:p>
            <a:r>
              <a:rPr lang="en-GB" b="1" dirty="0" smtClean="0"/>
              <a:t>3 of a suit – 10-12 points, 3-card </a:t>
            </a:r>
            <a:r>
              <a:rPr lang="en-GB" b="1" dirty="0" smtClean="0"/>
              <a:t>support (if major)</a:t>
            </a:r>
            <a:endParaRPr lang="en-GB" b="1" dirty="0"/>
          </a:p>
        </p:txBody>
      </p:sp>
      <p:sp>
        <p:nvSpPr>
          <p:cNvPr id="6" name="TextBox 5"/>
          <p:cNvSpPr txBox="1"/>
          <p:nvPr/>
        </p:nvSpPr>
        <p:spPr>
          <a:xfrm>
            <a:off x="467544" y="4077072"/>
            <a:ext cx="2592288" cy="369332"/>
          </a:xfrm>
          <a:prstGeom prst="rect">
            <a:avLst/>
          </a:prstGeom>
          <a:noFill/>
        </p:spPr>
        <p:txBody>
          <a:bodyPr wrap="square" rtlCol="0">
            <a:spAutoFit/>
          </a:bodyPr>
          <a:lstStyle/>
          <a:p>
            <a:r>
              <a:rPr lang="en-GB" b="1" dirty="0" smtClean="0">
                <a:solidFill>
                  <a:srgbClr val="FF0000"/>
                </a:solidFill>
              </a:rPr>
              <a:t>1♦ </a:t>
            </a:r>
            <a:r>
              <a:rPr lang="en-GB" b="1" dirty="0" smtClean="0"/>
              <a:t>- Pass - ?</a:t>
            </a:r>
            <a:endParaRPr lang="en-GB" b="1" dirty="0"/>
          </a:p>
        </p:txBody>
      </p:sp>
      <p:sp>
        <p:nvSpPr>
          <p:cNvPr id="7" name="TextBox 6"/>
          <p:cNvSpPr txBox="1"/>
          <p:nvPr/>
        </p:nvSpPr>
        <p:spPr>
          <a:xfrm>
            <a:off x="467544" y="4446404"/>
            <a:ext cx="2016224" cy="1477328"/>
          </a:xfrm>
          <a:prstGeom prst="rect">
            <a:avLst/>
          </a:prstGeom>
          <a:noFill/>
        </p:spPr>
        <p:txBody>
          <a:bodyPr wrap="square" rtlCol="0">
            <a:spAutoFit/>
          </a:bodyPr>
          <a:lstStyle/>
          <a:p>
            <a:r>
              <a:rPr lang="en-GB" b="1" dirty="0" smtClean="0"/>
              <a:t>Your hand:</a:t>
            </a:r>
          </a:p>
          <a:p>
            <a:r>
              <a:rPr lang="en-GB" b="1" dirty="0" smtClean="0"/>
              <a:t>♠ K 9 6 2</a:t>
            </a:r>
            <a:endParaRPr lang="en-GB" b="1" dirty="0" smtClean="0">
              <a:solidFill>
                <a:srgbClr val="FF0000"/>
              </a:solidFill>
            </a:endParaRPr>
          </a:p>
          <a:p>
            <a:r>
              <a:rPr lang="en-GB" b="1" dirty="0" smtClean="0">
                <a:solidFill>
                  <a:srgbClr val="FF0000"/>
                </a:solidFill>
              </a:rPr>
              <a:t>♥ Q 7</a:t>
            </a:r>
            <a:endParaRPr lang="en-GB" b="1" dirty="0" smtClean="0"/>
          </a:p>
          <a:p>
            <a:r>
              <a:rPr lang="en-GB" b="1" dirty="0" smtClean="0">
                <a:solidFill>
                  <a:srgbClr val="FF0000"/>
                </a:solidFill>
              </a:rPr>
              <a:t>♦ J 10</a:t>
            </a:r>
            <a:endParaRPr lang="en-GB" b="1" dirty="0" smtClean="0"/>
          </a:p>
          <a:p>
            <a:r>
              <a:rPr lang="en-GB" b="1" dirty="0" smtClean="0"/>
              <a:t>♣ A J 8 4 3</a:t>
            </a:r>
            <a:endParaRPr lang="en-GB" b="1" dirty="0"/>
          </a:p>
        </p:txBody>
      </p:sp>
      <p:sp>
        <p:nvSpPr>
          <p:cNvPr id="8" name="TextBox 7"/>
          <p:cNvSpPr txBox="1"/>
          <p:nvPr/>
        </p:nvSpPr>
        <p:spPr>
          <a:xfrm>
            <a:off x="467544" y="6093296"/>
            <a:ext cx="1224136" cy="369332"/>
          </a:xfrm>
          <a:prstGeom prst="rect">
            <a:avLst/>
          </a:prstGeom>
          <a:noFill/>
        </p:spPr>
        <p:txBody>
          <a:bodyPr wrap="square" rtlCol="0">
            <a:spAutoFit/>
          </a:bodyPr>
          <a:lstStyle/>
          <a:p>
            <a:r>
              <a:rPr lang="en-GB" b="1" dirty="0" smtClean="0"/>
              <a:t>Your bid?</a:t>
            </a:r>
            <a:endParaRPr lang="en-GB" b="1" dirty="0"/>
          </a:p>
        </p:txBody>
      </p:sp>
      <p:sp>
        <p:nvSpPr>
          <p:cNvPr id="9" name="TextBox 8"/>
          <p:cNvSpPr txBox="1"/>
          <p:nvPr/>
        </p:nvSpPr>
        <p:spPr>
          <a:xfrm>
            <a:off x="1763688" y="5893241"/>
            <a:ext cx="1008112" cy="769441"/>
          </a:xfrm>
          <a:prstGeom prst="rect">
            <a:avLst/>
          </a:prstGeom>
          <a:noFill/>
        </p:spPr>
        <p:txBody>
          <a:bodyPr wrap="square" rtlCol="0">
            <a:spAutoFit/>
          </a:bodyPr>
          <a:lstStyle/>
          <a:p>
            <a:r>
              <a:rPr lang="en-GB" sz="4400" b="1" dirty="0" smtClean="0"/>
              <a:t>2♣</a:t>
            </a:r>
            <a:endParaRPr lang="en-GB" sz="4400" b="1" dirty="0"/>
          </a:p>
        </p:txBody>
      </p:sp>
      <p:sp>
        <p:nvSpPr>
          <p:cNvPr id="10" name="TextBox 9"/>
          <p:cNvSpPr txBox="1"/>
          <p:nvPr/>
        </p:nvSpPr>
        <p:spPr>
          <a:xfrm>
            <a:off x="3203848" y="4126488"/>
            <a:ext cx="5184576" cy="2308324"/>
          </a:xfrm>
          <a:prstGeom prst="rect">
            <a:avLst/>
          </a:prstGeom>
          <a:noFill/>
        </p:spPr>
        <p:txBody>
          <a:bodyPr wrap="square" rtlCol="0">
            <a:spAutoFit/>
          </a:bodyPr>
          <a:lstStyle/>
          <a:p>
            <a:r>
              <a:rPr lang="en-GB" b="1" dirty="0" smtClean="0"/>
              <a:t>General approximate point ranges for bidding:</a:t>
            </a:r>
          </a:p>
          <a:p>
            <a:r>
              <a:rPr lang="en-GB" b="1" dirty="0" smtClean="0"/>
              <a:t>1 level – 20 points</a:t>
            </a:r>
          </a:p>
          <a:p>
            <a:r>
              <a:rPr lang="en-GB" b="1" dirty="0" smtClean="0"/>
              <a:t>2 level – 21-22 points</a:t>
            </a:r>
          </a:p>
          <a:p>
            <a:r>
              <a:rPr lang="en-GB" b="1" dirty="0" smtClean="0">
                <a:solidFill>
                  <a:srgbClr val="FF0000"/>
                </a:solidFill>
              </a:rPr>
              <a:t>3 level – 23-24 points; Game bonus for NT</a:t>
            </a:r>
          </a:p>
          <a:p>
            <a:r>
              <a:rPr lang="en-GB" b="1" dirty="0" smtClean="0">
                <a:solidFill>
                  <a:srgbClr val="FF0000"/>
                </a:solidFill>
              </a:rPr>
              <a:t>4 level – 25-27 points; Game bonus for NT, ♥ and </a:t>
            </a:r>
            <a:r>
              <a:rPr lang="en-GB" b="1" dirty="0" smtClean="0"/>
              <a:t>♠</a:t>
            </a:r>
          </a:p>
          <a:p>
            <a:r>
              <a:rPr lang="en-GB" b="1" dirty="0" smtClean="0">
                <a:solidFill>
                  <a:srgbClr val="FF0000"/>
                </a:solidFill>
              </a:rPr>
              <a:t>5 level – 28-30 points; Game bonus </a:t>
            </a:r>
            <a:r>
              <a:rPr lang="en-GB" b="1" dirty="0">
                <a:solidFill>
                  <a:srgbClr val="FF0000"/>
                </a:solidFill>
              </a:rPr>
              <a:t>for </a:t>
            </a:r>
            <a:r>
              <a:rPr lang="en-GB" b="1" dirty="0" smtClean="0">
                <a:solidFill>
                  <a:srgbClr val="FF0000"/>
                </a:solidFill>
              </a:rPr>
              <a:t>all </a:t>
            </a:r>
          </a:p>
          <a:p>
            <a:r>
              <a:rPr lang="en-GB" b="1" dirty="0" smtClean="0"/>
              <a:t>6 level – 31-36 points; Small slam bonus for all</a:t>
            </a:r>
          </a:p>
          <a:p>
            <a:r>
              <a:rPr lang="en-GB" b="1" dirty="0" smtClean="0"/>
              <a:t>7 level – </a:t>
            </a:r>
            <a:r>
              <a:rPr lang="en-GB" b="1" dirty="0"/>
              <a:t>3</a:t>
            </a:r>
            <a:r>
              <a:rPr lang="en-GB" b="1" dirty="0" smtClean="0"/>
              <a:t>7-40 points; Grand slam bonus for all</a:t>
            </a:r>
          </a:p>
        </p:txBody>
      </p:sp>
    </p:spTree>
    <p:extLst>
      <p:ext uri="{BB962C8B-B14F-4D97-AF65-F5344CB8AC3E}">
        <p14:creationId xmlns:p14="http://schemas.microsoft.com/office/powerpoint/2010/main" val="116820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1"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2000" fill="hold"/>
                                        <p:tgtEl>
                                          <p:spTgt spid="9"/>
                                        </p:tgtEl>
                                        <p:attrNameLst>
                                          <p:attrName>ppt_w</p:attrName>
                                        </p:attrNameLst>
                                      </p:cBhvr>
                                      <p:tavLst>
                                        <p:tav tm="0">
                                          <p:val>
                                            <p:fltVal val="0"/>
                                          </p:val>
                                        </p:tav>
                                        <p:tav tm="100000">
                                          <p:val>
                                            <p:strVal val="#ppt_w"/>
                                          </p:val>
                                        </p:tav>
                                      </p:tavLst>
                                    </p:anim>
                                    <p:anim calcmode="lin" valueType="num">
                                      <p:cBhvr>
                                        <p:cTn id="34" dur="2000" fill="hold"/>
                                        <p:tgtEl>
                                          <p:spTgt spid="9"/>
                                        </p:tgtEl>
                                        <p:attrNameLst>
                                          <p:attrName>ppt_h</p:attrName>
                                        </p:attrNameLst>
                                      </p:cBhvr>
                                      <p:tavLst>
                                        <p:tav tm="0">
                                          <p:val>
                                            <p:fltVal val="0"/>
                                          </p:val>
                                        </p:tav>
                                        <p:tav tm="100000">
                                          <p:val>
                                            <p:strVal val="#ppt_h"/>
                                          </p:val>
                                        </p:tav>
                                      </p:tavLst>
                                    </p:anim>
                                    <p:animEffect transition="in" filter="fade">
                                      <p:cBhvr>
                                        <p:cTn id="3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1"/>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The Play</a:t>
            </a:r>
            <a:endParaRPr lang="en-GB" sz="4000" b="1" dirty="0"/>
          </a:p>
        </p:txBody>
      </p:sp>
      <p:sp>
        <p:nvSpPr>
          <p:cNvPr id="4" name="TextBox 3"/>
          <p:cNvSpPr txBox="1"/>
          <p:nvPr/>
        </p:nvSpPr>
        <p:spPr>
          <a:xfrm>
            <a:off x="395536" y="1556792"/>
            <a:ext cx="8640960" cy="1477328"/>
          </a:xfrm>
          <a:prstGeom prst="rect">
            <a:avLst/>
          </a:prstGeom>
          <a:noFill/>
        </p:spPr>
        <p:txBody>
          <a:bodyPr wrap="square" rtlCol="0">
            <a:spAutoFit/>
          </a:bodyPr>
          <a:lstStyle/>
          <a:p>
            <a:r>
              <a:rPr lang="en-GB" b="1" dirty="0" smtClean="0"/>
              <a:t>- you have to follow a suit which was led if you can, but not necessarily with a higher card</a:t>
            </a:r>
          </a:p>
          <a:p>
            <a:r>
              <a:rPr lang="en-GB" b="1" dirty="0" smtClean="0"/>
              <a:t>- if you don’t have the led suit, you may play any card you wish no matter what other people before you played</a:t>
            </a:r>
          </a:p>
          <a:p>
            <a:r>
              <a:rPr lang="en-GB" b="1" dirty="0" smtClean="0"/>
              <a:t>- if there are trump cards present in a trick, the highest trump card takes the trick</a:t>
            </a:r>
          </a:p>
          <a:p>
            <a:endParaRPr lang="en-GB" b="1" dirty="0"/>
          </a:p>
        </p:txBody>
      </p:sp>
      <p:sp>
        <p:nvSpPr>
          <p:cNvPr id="5" name="TextBox 4"/>
          <p:cNvSpPr txBox="1"/>
          <p:nvPr/>
        </p:nvSpPr>
        <p:spPr>
          <a:xfrm>
            <a:off x="395536" y="3034120"/>
            <a:ext cx="7704856" cy="369332"/>
          </a:xfrm>
          <a:prstGeom prst="rect">
            <a:avLst/>
          </a:prstGeom>
          <a:noFill/>
        </p:spPr>
        <p:txBody>
          <a:bodyPr wrap="square" rtlCol="0">
            <a:spAutoFit/>
          </a:bodyPr>
          <a:lstStyle/>
          <a:p>
            <a:r>
              <a:rPr lang="en-GB" b="1" dirty="0" smtClean="0"/>
              <a:t>Golden rule: Second player plays low, third player plays high</a:t>
            </a:r>
            <a:endParaRPr lang="en-GB"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785592"/>
            <a:ext cx="3924436" cy="2546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3789040"/>
            <a:ext cx="3891800" cy="2546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30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21" presetClass="entr" presetSubtype="4"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wheel(4)">
                                      <p:cBhvr>
                                        <p:cTn id="11" dur="2000"/>
                                        <p:tgtEl>
                                          <p:spTgt spid="2050"/>
                                        </p:tgtEl>
                                      </p:cBhvr>
                                    </p:animEffect>
                                  </p:childTnLst>
                                </p:cTn>
                              </p:par>
                              <p:par>
                                <p:cTn id="12" presetID="21" presetClass="entr" presetSubtype="4" fill="hold" nodeType="withEffect">
                                  <p:stCondLst>
                                    <p:cond delay="0"/>
                                  </p:stCondLst>
                                  <p:childTnLst>
                                    <p:set>
                                      <p:cBhvr>
                                        <p:cTn id="13" dur="1" fill="hold">
                                          <p:stCondLst>
                                            <p:cond delay="0"/>
                                          </p:stCondLst>
                                        </p:cTn>
                                        <p:tgtEl>
                                          <p:spTgt spid="2051"/>
                                        </p:tgtEl>
                                        <p:attrNameLst>
                                          <p:attrName>style.visibility</p:attrName>
                                        </p:attrNameLst>
                                      </p:cBhvr>
                                      <p:to>
                                        <p:strVal val="visible"/>
                                      </p:to>
                                    </p:set>
                                    <p:animEffect transition="in" filter="wheel(4)">
                                      <p:cBhvr>
                                        <p:cTn id="14" dur="2000"/>
                                        <p:tgtEl>
                                          <p:spTgt spid="2051"/>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TotalTime>
  <Words>705</Words>
  <Application>Microsoft Office PowerPoint</Application>
  <PresentationFormat>On-screen Show (4:3)</PresentationFormat>
  <Paragraphs>86</Paragraphs>
  <Slides>6</Slides>
  <Notes>1</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The Game of Bridge</vt:lpstr>
      <vt:lpstr>Bidding</vt:lpstr>
      <vt:lpstr>5-card Majors</vt:lpstr>
      <vt:lpstr>Opening Bids on 1st Level</vt:lpstr>
      <vt:lpstr>Basic Responding to 1 Suit</vt:lpstr>
      <vt:lpstr>The Play</vt:lpstr>
    </vt:vector>
  </TitlesOfParts>
  <Company>Imperial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Game of Bridge</dc:title>
  <dc:creator>Sebest, Filip</dc:creator>
  <cp:lastModifiedBy>Filip</cp:lastModifiedBy>
  <cp:revision>34</cp:revision>
  <dcterms:created xsi:type="dcterms:W3CDTF">2012-09-27T14:52:48Z</dcterms:created>
  <dcterms:modified xsi:type="dcterms:W3CDTF">2012-10-09T18:53:29Z</dcterms:modified>
</cp:coreProperties>
</file>