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1"/>
  </p:sldMasterIdLst>
  <p:notesMasterIdLst>
    <p:notesMasterId r:id="rId15"/>
  </p:notesMasterIdLst>
  <p:sldIdLst>
    <p:sldId id="281" r:id="rId2"/>
    <p:sldId id="278" r:id="rId3"/>
    <p:sldId id="280" r:id="rId4"/>
    <p:sldId id="279" r:id="rId5"/>
    <p:sldId id="283" r:id="rId6"/>
    <p:sldId id="284" r:id="rId7"/>
    <p:sldId id="287" r:id="rId8"/>
    <p:sldId id="286" r:id="rId9"/>
    <p:sldId id="285" r:id="rId10"/>
    <p:sldId id="289" r:id="rId11"/>
    <p:sldId id="288" r:id="rId12"/>
    <p:sldId id="282" r:id="rId13"/>
    <p:sldId id="29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791F"/>
    <a:srgbClr val="008000"/>
    <a:srgbClr val="9BEFA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898" autoAdjust="0"/>
  </p:normalViewPr>
  <p:slideViewPr>
    <p:cSldViewPr>
      <p:cViewPr varScale="1">
        <p:scale>
          <a:sx n="39" d="100"/>
          <a:sy n="39" d="100"/>
        </p:scale>
        <p:origin x="-121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1CBECD-0064-4293-8885-E182EBB4E8AD}" type="datetimeFigureOut">
              <a:rPr lang="en-GB" smtClean="0"/>
              <a:pPr/>
              <a:t>22/03/2011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17F88F-84FC-4E55-96E0-B5732534CDE3}"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Play is quite simple: explain concept of tricks if needed. Bidding essentially betting of a side as to how many tricks</a:t>
            </a:r>
            <a:r>
              <a:rPr lang="en-GB" baseline="0" dirty="0" smtClean="0"/>
              <a:t> they think they can make.</a:t>
            </a:r>
            <a:endParaRPr lang="en-GB" dirty="0"/>
          </a:p>
        </p:txBody>
      </p:sp>
      <p:sp>
        <p:nvSpPr>
          <p:cNvPr id="4" name="Slide Number Placeholder 3"/>
          <p:cNvSpPr>
            <a:spLocks noGrp="1"/>
          </p:cNvSpPr>
          <p:nvPr>
            <p:ph type="sldNum" sz="quarter" idx="10"/>
          </p:nvPr>
        </p:nvSpPr>
        <p:spPr/>
        <p:txBody>
          <a:bodyPr/>
          <a:lstStyle/>
          <a:p>
            <a:fld id="{C717F88F-84FC-4E55-96E0-B5732534CDE3}" type="slidenum">
              <a:rPr lang="en-GB" smtClean="0"/>
              <a:pPr/>
              <a:t>2</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If you make a bid, it has to be higher than the previous bid, in</a:t>
            </a:r>
            <a:r>
              <a:rPr lang="en-GB" baseline="0" dirty="0" smtClean="0"/>
              <a:t> level or suit rank. Pass doesn’t commit your side to more tricks, like check in poker. </a:t>
            </a:r>
            <a:r>
              <a:rPr lang="en-GB" dirty="0" smtClean="0"/>
              <a:t>The goal of the bidding is for both partnerships to communicate what they have to their partner so that their partnership can reach the optimum final contract. The bridge scoring rewards accuracy of tricks bid and made.</a:t>
            </a:r>
          </a:p>
          <a:p>
            <a:endParaRPr lang="en-GB" dirty="0"/>
          </a:p>
        </p:txBody>
      </p:sp>
      <p:sp>
        <p:nvSpPr>
          <p:cNvPr id="4" name="Slide Number Placeholder 3"/>
          <p:cNvSpPr>
            <a:spLocks noGrp="1"/>
          </p:cNvSpPr>
          <p:nvPr>
            <p:ph type="sldNum" sz="quarter" idx="10"/>
          </p:nvPr>
        </p:nvSpPr>
        <p:spPr/>
        <p:txBody>
          <a:bodyPr/>
          <a:lstStyle/>
          <a:p>
            <a:fld id="{C717F88F-84FC-4E55-96E0-B5732534CDE3}" type="slidenum">
              <a:rPr lang="en-GB" smtClean="0"/>
              <a:pPr/>
              <a:t>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Goal of bidding is to see how many tricks you can make, so judge your hand based on trick-taking potential. Aces are the higher cards so they are assigned the highest value, then Kings, Queens and Jacks...</a:t>
            </a:r>
            <a:r>
              <a:rPr lang="en-GB" baseline="0" dirty="0" smtClean="0"/>
              <a:t> The classic point count assigns 4 to Ace... 1 to Jack, adding up to a total of 40 point, 10 in each suit distributed among the players</a:t>
            </a:r>
            <a:endParaRPr lang="en-GB" dirty="0"/>
          </a:p>
        </p:txBody>
      </p:sp>
      <p:sp>
        <p:nvSpPr>
          <p:cNvPr id="4" name="Slide Number Placeholder 3"/>
          <p:cNvSpPr>
            <a:spLocks noGrp="1"/>
          </p:cNvSpPr>
          <p:nvPr>
            <p:ph type="sldNum" sz="quarter" idx="10"/>
          </p:nvPr>
        </p:nvSpPr>
        <p:spPr/>
        <p:txBody>
          <a:bodyPr/>
          <a:lstStyle/>
          <a:p>
            <a:fld id="{C717F88F-84FC-4E55-96E0-B5732534CDE3}" type="slidenum">
              <a:rPr lang="en-GB" smtClean="0"/>
              <a:pPr/>
              <a:t>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hand has only top cards so it will make 13 tricks without any help from partner. It adds up to 35 points</a:t>
            </a:r>
            <a:r>
              <a:rPr lang="en-GB" baseline="0" dirty="0" smtClean="0"/>
              <a:t> out of the total 40, showing that this is a really powerful hand in terms of taking tricks according to the point count system. It is easy to bid when you are 100% sure that you are making all the tricks, less so when you don’t have certain tricks. </a:t>
            </a:r>
          </a:p>
          <a:p>
            <a:endParaRPr lang="en-GB" baseline="0" dirty="0" smtClean="0"/>
          </a:p>
          <a:p>
            <a:r>
              <a:rPr lang="en-GB" baseline="0" dirty="0" smtClean="0"/>
              <a:t>For instance, what kind of hand do u need to expect to make 1 Heart or 3 Diamonds? Generally the points are still a good indicator. At the one level you need 7/13 tricks so you will need to have an average of about 21/22 points to make it (just over half of the points to make just over half of the tricks).</a:t>
            </a:r>
            <a:endParaRPr lang="en-GB" dirty="0"/>
          </a:p>
        </p:txBody>
      </p:sp>
      <p:sp>
        <p:nvSpPr>
          <p:cNvPr id="4" name="Slide Number Placeholder 3"/>
          <p:cNvSpPr>
            <a:spLocks noGrp="1"/>
          </p:cNvSpPr>
          <p:nvPr>
            <p:ph type="sldNum" sz="quarter" idx="10"/>
          </p:nvPr>
        </p:nvSpPr>
        <p:spPr/>
        <p:txBody>
          <a:bodyPr/>
          <a:lstStyle/>
          <a:p>
            <a:fld id="{C717F88F-84FC-4E55-96E0-B5732534CDE3}" type="slidenum">
              <a:rPr lang="en-GB" smtClean="0"/>
              <a:pPr/>
              <a:t>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Linear, except for bonuses.</a:t>
            </a:r>
            <a:r>
              <a:rPr lang="en-GB" baseline="0" dirty="0" smtClean="0"/>
              <a:t> Don’t need to remember any of this scoring, just that there are bonuses for games and slams! When you can make games or slams you should be bidding them! </a:t>
            </a:r>
            <a:endParaRPr lang="en-GB" dirty="0"/>
          </a:p>
        </p:txBody>
      </p:sp>
      <p:sp>
        <p:nvSpPr>
          <p:cNvPr id="4" name="Slide Number Placeholder 3"/>
          <p:cNvSpPr>
            <a:spLocks noGrp="1"/>
          </p:cNvSpPr>
          <p:nvPr>
            <p:ph type="sldNum" sz="quarter" idx="10"/>
          </p:nvPr>
        </p:nvSpPr>
        <p:spPr/>
        <p:txBody>
          <a:bodyPr/>
          <a:lstStyle/>
          <a:p>
            <a:fld id="{C717F88F-84FC-4E55-96E0-B5732534CDE3}" type="slidenum">
              <a:rPr lang="en-GB" smtClean="0"/>
              <a:pPr/>
              <a:t>6</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Example</a:t>
            </a:r>
            <a:r>
              <a:rPr lang="en-GB" baseline="0" dirty="0" smtClean="0"/>
              <a:t> hand: how many tricks do you think N-S can make here? They can make 9 tricks. That is a game in No Trumps but not in any other suit so you want to be in 3NT to get the bonus! Generally you need 25 hcps for games, 32-33 for small slam and 36 for a grand slam. </a:t>
            </a:r>
            <a:endParaRPr lang="en-GB" dirty="0"/>
          </a:p>
        </p:txBody>
      </p:sp>
      <p:sp>
        <p:nvSpPr>
          <p:cNvPr id="4" name="Slide Number Placeholder 3"/>
          <p:cNvSpPr>
            <a:spLocks noGrp="1"/>
          </p:cNvSpPr>
          <p:nvPr>
            <p:ph type="sldNum" sz="quarter" idx="10"/>
          </p:nvPr>
        </p:nvSpPr>
        <p:spPr/>
        <p:txBody>
          <a:bodyPr/>
          <a:lstStyle/>
          <a:p>
            <a:fld id="{C717F88F-84FC-4E55-96E0-B5732534CDE3}" type="slidenum">
              <a:rPr lang="en-GB" smtClean="0"/>
              <a:pPr/>
              <a:t>7</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7C9B81F-C347-4BEF-BFDF-29C42F48304A}" type="datetimeFigureOut">
              <a:rPr lang="en-US" smtClean="0"/>
              <a:pPr/>
              <a:t>3/22/2011</a:t>
            </a:fld>
            <a:endParaRPr lang="en-US"/>
          </a:p>
        </p:txBody>
      </p:sp>
      <p:sp>
        <p:nvSpPr>
          <p:cNvPr id="19" name="Footer Placeholder 18"/>
          <p:cNvSpPr>
            <a:spLocks noGrp="1"/>
          </p:cNvSpPr>
          <p:nvPr>
            <p:ph type="ftr" sz="quarter" idx="11"/>
          </p:nvPr>
        </p:nvSpPr>
        <p:spPr/>
        <p:txBody>
          <a:bodyPr/>
          <a:lstStyle/>
          <a:p>
            <a:endParaRPr kumimoji="0" lang="en-US"/>
          </a:p>
        </p:txBody>
      </p:sp>
      <p:sp>
        <p:nvSpPr>
          <p:cNvPr id="27" name="Slide Number Placeholder 2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3/22/2011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3/22/2011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3/22/2011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7C9B81F-C347-4BEF-BFDF-29C42F48304A}" type="datetimeFigureOut">
              <a:rPr lang="en-US" smtClean="0"/>
              <a:pPr/>
              <a:t>3/22/2011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C9B81F-C347-4BEF-BFDF-29C42F48304A}" type="datetimeFigureOut">
              <a:rPr lang="en-US" smtClean="0"/>
              <a:pPr/>
              <a:t>3/22/2011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7C9B81F-C347-4BEF-BFDF-29C42F48304A}" type="datetimeFigureOut">
              <a:rPr lang="en-US" smtClean="0"/>
              <a:pPr/>
              <a:t>3/22/2011</a:t>
            </a:fld>
            <a:endParaRPr lang="en-US"/>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7C9B81F-C347-4BEF-BFDF-29C42F48304A}" type="datetimeFigureOut">
              <a:rPr lang="en-US" smtClean="0"/>
              <a:pPr/>
              <a:t>3/22/2011</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9B81F-C347-4BEF-BFDF-29C42F48304A}" type="datetimeFigureOut">
              <a:rPr lang="en-US" smtClean="0"/>
              <a:pPr/>
              <a:t>3/22/2011</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C9B81F-C347-4BEF-BFDF-29C42F48304A}" type="datetimeFigureOut">
              <a:rPr lang="en-US" smtClean="0"/>
              <a:pPr/>
              <a:t>3/22/2011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pPr/>
              <a:t>3/22/2011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077200" y="6356350"/>
            <a:ext cx="609600" cy="365125"/>
          </a:xfrm>
        </p:spPr>
        <p:txBody>
          <a:bodyPr/>
          <a:lstStyle/>
          <a:p>
            <a:fld id="{042AED99-7FB4-404E-8A97-64753DCE42EC}" type="slidenum">
              <a:rPr kumimoji="0" lang="en-US" smtClean="0"/>
              <a:pPr/>
              <a:t>‹#›</a:t>
            </a:fld>
            <a:endParaRPr kumimoji="0"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7C9B81F-C347-4BEF-BFDF-29C42F48304A}" type="datetimeFigureOut">
              <a:rPr lang="en-US" smtClean="0"/>
              <a:pPr/>
              <a:t>3/22/2011</a:t>
            </a:fld>
            <a:endParaRPr lang="en-US" dirty="0">
              <a:solidFill>
                <a:schemeClr val="tx2">
                  <a:shade val="90000"/>
                </a:scheme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l" eaLnBrk="1" latinLnBrk="0" hangingPunct="1"/>
            <a:endParaRPr kumimoji="0" lang="en-US" dirty="0">
              <a:solidFill>
                <a:schemeClr val="tx2">
                  <a:shade val="90000"/>
                </a:scheme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42AED99-7FB4-404E-8A97-64753DCE42EC}" type="slidenum">
              <a:rPr kumimoji="0" lang="en-US" smtClean="0"/>
              <a:pPr/>
              <a:t>‹#›</a:t>
            </a:fld>
            <a:endParaRPr kumimoji="0" lang="en-US" dirty="0">
              <a:solidFill>
                <a:schemeClr val="tx2">
                  <a:shade val="90000"/>
                </a:scheme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ransition>
    <p:fade/>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95736" y="1124744"/>
            <a:ext cx="4320480"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6142094" y="44624"/>
            <a:ext cx="1598258" cy="369332"/>
          </a:xfrm>
          <a:prstGeom prst="rect">
            <a:avLst/>
          </a:prstGeom>
          <a:noFill/>
        </p:spPr>
        <p:txBody>
          <a:bodyPr wrap="none" rtlCol="0">
            <a:spAutoFit/>
          </a:bodyPr>
          <a:lstStyle/>
          <a:p>
            <a:r>
              <a:rPr lang="en-GB" b="1" dirty="0" smtClean="0"/>
              <a:t>Introduction</a:t>
            </a:r>
            <a:endParaRPr lang="en-GB" b="1" dirty="0"/>
          </a:p>
        </p:txBody>
      </p:sp>
      <p:sp>
        <p:nvSpPr>
          <p:cNvPr id="3" name="TextBox 2"/>
          <p:cNvSpPr txBox="1"/>
          <p:nvPr/>
        </p:nvSpPr>
        <p:spPr>
          <a:xfrm>
            <a:off x="2339752" y="1196752"/>
            <a:ext cx="4018280" cy="769441"/>
          </a:xfrm>
          <a:prstGeom prst="rect">
            <a:avLst/>
          </a:prstGeom>
          <a:noFill/>
        </p:spPr>
        <p:txBody>
          <a:bodyPr wrap="none" rtlCol="0">
            <a:spAutoFit/>
          </a:bodyPr>
          <a:lstStyle/>
          <a:p>
            <a:r>
              <a:rPr lang="en-GB" sz="4400" dirty="0" smtClean="0">
                <a:solidFill>
                  <a:schemeClr val="bg1"/>
                </a:solidFill>
              </a:rPr>
              <a:t>Contract Bridge</a:t>
            </a:r>
            <a:endParaRPr lang="en-GB" sz="4400" dirty="0">
              <a:solidFill>
                <a:schemeClr val="bg1"/>
              </a:solidFill>
            </a:endParaRPr>
          </a:p>
        </p:txBody>
      </p:sp>
      <p:pic>
        <p:nvPicPr>
          <p:cNvPr id="1030" name="Picture 6" descr="http://media-2.web.britannica.com/eb-media/68/127368-004-4489B69C.jpg"/>
          <p:cNvPicPr>
            <a:picLocks noChangeAspect="1" noChangeArrowheads="1"/>
          </p:cNvPicPr>
          <p:nvPr/>
        </p:nvPicPr>
        <p:blipFill>
          <a:blip r:embed="rId2" cstate="print"/>
          <a:srcRect/>
          <a:stretch>
            <a:fillRect/>
          </a:stretch>
        </p:blipFill>
        <p:spPr bwMode="auto">
          <a:xfrm>
            <a:off x="1691680" y="2420888"/>
            <a:ext cx="5238750" cy="3905250"/>
          </a:xfrm>
          <a:prstGeom prst="rect">
            <a:avLst/>
          </a:prstGeom>
          <a:noFill/>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08104" y="1268760"/>
            <a:ext cx="3456384" cy="18722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6142094" y="44624"/>
            <a:ext cx="1598258" cy="369332"/>
          </a:xfrm>
          <a:prstGeom prst="rect">
            <a:avLst/>
          </a:prstGeom>
          <a:noFill/>
        </p:spPr>
        <p:txBody>
          <a:bodyPr wrap="none" rtlCol="0">
            <a:spAutoFit/>
          </a:bodyPr>
          <a:lstStyle/>
          <a:p>
            <a:r>
              <a:rPr lang="en-GB" b="1" dirty="0" smtClean="0"/>
              <a:t>Introduction</a:t>
            </a:r>
            <a:endParaRPr lang="en-GB" b="1" dirty="0"/>
          </a:p>
        </p:txBody>
      </p:sp>
      <p:sp>
        <p:nvSpPr>
          <p:cNvPr id="3" name="TextBox 2"/>
          <p:cNvSpPr txBox="1"/>
          <p:nvPr/>
        </p:nvSpPr>
        <p:spPr>
          <a:xfrm>
            <a:off x="5508104" y="1268760"/>
            <a:ext cx="3491880" cy="1846659"/>
          </a:xfrm>
          <a:prstGeom prst="rect">
            <a:avLst/>
          </a:prstGeom>
          <a:noFill/>
        </p:spPr>
        <p:txBody>
          <a:bodyPr wrap="square" rtlCol="0">
            <a:spAutoFit/>
          </a:bodyPr>
          <a:lstStyle/>
          <a:p>
            <a:pPr algn="just"/>
            <a:r>
              <a:rPr lang="en-GB" dirty="0" smtClean="0">
                <a:latin typeface="+mj-lt"/>
              </a:rPr>
              <a:t> </a:t>
            </a:r>
            <a:r>
              <a:rPr lang="en-GB" dirty="0" smtClean="0">
                <a:solidFill>
                  <a:schemeClr val="bg1"/>
                </a:solidFill>
                <a:latin typeface="+mj-lt"/>
              </a:rPr>
              <a:t>1</a:t>
            </a:r>
            <a:r>
              <a:rPr lang="en-GB" dirty="0" smtClean="0">
                <a:solidFill>
                  <a:srgbClr val="084C13"/>
                </a:solidFill>
              </a:rPr>
              <a:t>♣ </a:t>
            </a:r>
            <a:r>
              <a:rPr lang="en-GB" dirty="0" smtClean="0">
                <a:solidFill>
                  <a:schemeClr val="bg1"/>
                </a:solidFill>
              </a:rPr>
              <a:t>= 12+ points and 3+</a:t>
            </a:r>
            <a:r>
              <a:rPr lang="en-GB" dirty="0" smtClean="0">
                <a:solidFill>
                  <a:srgbClr val="084C13"/>
                </a:solidFill>
              </a:rPr>
              <a:t>♣</a:t>
            </a:r>
            <a:endParaRPr lang="en-GB" dirty="0" smtClean="0"/>
          </a:p>
          <a:p>
            <a:pPr algn="just"/>
            <a:r>
              <a:rPr lang="en-GB" dirty="0" smtClean="0"/>
              <a:t> </a:t>
            </a:r>
            <a:r>
              <a:rPr lang="en-GB" dirty="0" smtClean="0">
                <a:solidFill>
                  <a:schemeClr val="bg1"/>
                </a:solidFill>
                <a:latin typeface="+mj-lt"/>
              </a:rPr>
              <a:t>1</a:t>
            </a:r>
            <a:r>
              <a:rPr lang="en-GB" dirty="0" smtClean="0">
                <a:solidFill>
                  <a:srgbClr val="FFC000"/>
                </a:solidFill>
              </a:rPr>
              <a:t>♦ </a:t>
            </a:r>
            <a:r>
              <a:rPr lang="en-GB" dirty="0" smtClean="0">
                <a:solidFill>
                  <a:schemeClr val="bg1"/>
                </a:solidFill>
              </a:rPr>
              <a:t>= 12+ points and 3+</a:t>
            </a:r>
            <a:r>
              <a:rPr lang="en-GB" sz="2000" dirty="0" smtClean="0">
                <a:solidFill>
                  <a:srgbClr val="FFC000"/>
                </a:solidFill>
              </a:rPr>
              <a:t>♦</a:t>
            </a:r>
            <a:endParaRPr lang="en-GB" sz="2000" dirty="0" smtClean="0"/>
          </a:p>
          <a:p>
            <a:pPr algn="just"/>
            <a:r>
              <a:rPr lang="en-GB" dirty="0" smtClean="0"/>
              <a:t> </a:t>
            </a:r>
            <a:r>
              <a:rPr lang="en-GB" dirty="0" smtClean="0">
                <a:solidFill>
                  <a:schemeClr val="bg1"/>
                </a:solidFill>
                <a:latin typeface="+mj-lt"/>
              </a:rPr>
              <a:t>1</a:t>
            </a:r>
            <a:r>
              <a:rPr lang="en-GB" dirty="0" smtClean="0">
                <a:solidFill>
                  <a:srgbClr val="FF0000"/>
                </a:solidFill>
              </a:rPr>
              <a:t>♥ </a:t>
            </a:r>
            <a:r>
              <a:rPr lang="en-GB" dirty="0" smtClean="0">
                <a:solidFill>
                  <a:schemeClr val="bg1"/>
                </a:solidFill>
              </a:rPr>
              <a:t>= 12+ points and 5+</a:t>
            </a:r>
            <a:r>
              <a:rPr lang="en-GB" dirty="0" smtClean="0">
                <a:solidFill>
                  <a:srgbClr val="FF0000"/>
                </a:solidFill>
              </a:rPr>
              <a:t>♥</a:t>
            </a:r>
            <a:endParaRPr lang="en-GB" dirty="0" smtClean="0"/>
          </a:p>
          <a:p>
            <a:pPr algn="just"/>
            <a:r>
              <a:rPr lang="en-GB" dirty="0" smtClean="0"/>
              <a:t> </a:t>
            </a:r>
            <a:r>
              <a:rPr lang="en-GB" dirty="0" smtClean="0">
                <a:solidFill>
                  <a:schemeClr val="bg1"/>
                </a:solidFill>
                <a:latin typeface="+mj-lt"/>
              </a:rPr>
              <a:t>1</a:t>
            </a:r>
            <a:r>
              <a:rPr lang="en-GB" dirty="0" smtClean="0">
                <a:solidFill>
                  <a:schemeClr val="bg1"/>
                </a:solidFill>
              </a:rPr>
              <a:t>♠ = 12+ points and 5+♠</a:t>
            </a:r>
          </a:p>
          <a:p>
            <a:pPr algn="just"/>
            <a:endParaRPr lang="en-GB" sz="800" dirty="0" smtClean="0">
              <a:solidFill>
                <a:schemeClr val="bg1"/>
              </a:solidFill>
            </a:endParaRPr>
          </a:p>
          <a:p>
            <a:pPr algn="just"/>
            <a:r>
              <a:rPr lang="en-GB" sz="1600" dirty="0" smtClean="0">
                <a:solidFill>
                  <a:schemeClr val="bg1"/>
                </a:solidFill>
              </a:rPr>
              <a:t>NB: Higher ranked suits have priority if equal length.</a:t>
            </a:r>
          </a:p>
        </p:txBody>
      </p:sp>
      <p:sp>
        <p:nvSpPr>
          <p:cNvPr id="4" name="TextBox 3"/>
          <p:cNvSpPr txBox="1"/>
          <p:nvPr/>
        </p:nvSpPr>
        <p:spPr>
          <a:xfrm>
            <a:off x="1475656" y="908720"/>
            <a:ext cx="2506584" cy="461665"/>
          </a:xfrm>
          <a:prstGeom prst="rect">
            <a:avLst/>
          </a:prstGeom>
          <a:noFill/>
        </p:spPr>
        <p:txBody>
          <a:bodyPr wrap="none" rtlCol="0">
            <a:spAutoFit/>
          </a:bodyPr>
          <a:lstStyle/>
          <a:p>
            <a:r>
              <a:rPr lang="en-GB" sz="2400" b="1" u="sng" dirty="0" smtClean="0"/>
              <a:t>Some examples:</a:t>
            </a:r>
            <a:endParaRPr lang="en-GB" sz="2400" b="1" u="sng" dirty="0"/>
          </a:p>
        </p:txBody>
      </p:sp>
      <p:sp>
        <p:nvSpPr>
          <p:cNvPr id="5" name="Rectangle 4"/>
          <p:cNvSpPr/>
          <p:nvPr/>
        </p:nvSpPr>
        <p:spPr>
          <a:xfrm>
            <a:off x="683568" y="1484784"/>
            <a:ext cx="1421904" cy="1569660"/>
          </a:xfrm>
          <a:prstGeom prst="rect">
            <a:avLst/>
          </a:prstGeom>
        </p:spPr>
        <p:txBody>
          <a:bodyPr wrap="square">
            <a:spAutoFit/>
          </a:bodyPr>
          <a:lstStyle/>
          <a:p>
            <a:r>
              <a:rPr lang="en-GB" sz="2400" dirty="0" smtClean="0">
                <a:solidFill>
                  <a:schemeClr val="bg1"/>
                </a:solidFill>
              </a:rPr>
              <a:t>♠  </a:t>
            </a:r>
            <a:r>
              <a:rPr lang="en-GB" sz="2400" dirty="0" smtClean="0">
                <a:latin typeface="+mj-lt"/>
              </a:rPr>
              <a:t>A32</a:t>
            </a:r>
          </a:p>
          <a:p>
            <a:r>
              <a:rPr lang="en-GB" sz="2400" dirty="0" smtClean="0">
                <a:solidFill>
                  <a:srgbClr val="FF0000"/>
                </a:solidFill>
              </a:rPr>
              <a:t>♥  </a:t>
            </a:r>
            <a:r>
              <a:rPr lang="en-GB" sz="2400" dirty="0" smtClean="0">
                <a:latin typeface="+mj-lt"/>
              </a:rPr>
              <a:t>K82</a:t>
            </a:r>
          </a:p>
          <a:p>
            <a:r>
              <a:rPr lang="en-GB" sz="2400" dirty="0" smtClean="0">
                <a:solidFill>
                  <a:srgbClr val="FFC000"/>
                </a:solidFill>
              </a:rPr>
              <a:t>♦  </a:t>
            </a:r>
            <a:r>
              <a:rPr lang="en-GB" sz="2400" dirty="0" smtClean="0">
                <a:latin typeface="+mj-lt"/>
              </a:rPr>
              <a:t>Q65</a:t>
            </a:r>
          </a:p>
          <a:p>
            <a:r>
              <a:rPr lang="en-GB" sz="2400" dirty="0" smtClean="0">
                <a:solidFill>
                  <a:srgbClr val="084C13"/>
                </a:solidFill>
              </a:rPr>
              <a:t>♣ </a:t>
            </a:r>
            <a:r>
              <a:rPr lang="en-GB" sz="2400" dirty="0" smtClean="0">
                <a:latin typeface="+mj-lt"/>
              </a:rPr>
              <a:t>A954</a:t>
            </a:r>
            <a:endParaRPr lang="en-GB" sz="2400" dirty="0">
              <a:latin typeface="+mj-lt"/>
            </a:endParaRPr>
          </a:p>
        </p:txBody>
      </p:sp>
      <p:sp>
        <p:nvSpPr>
          <p:cNvPr id="7" name="Rectangle 6"/>
          <p:cNvSpPr/>
          <p:nvPr/>
        </p:nvSpPr>
        <p:spPr>
          <a:xfrm>
            <a:off x="2267744" y="1484784"/>
            <a:ext cx="1421904" cy="1569660"/>
          </a:xfrm>
          <a:prstGeom prst="rect">
            <a:avLst/>
          </a:prstGeom>
        </p:spPr>
        <p:txBody>
          <a:bodyPr wrap="square">
            <a:spAutoFit/>
          </a:bodyPr>
          <a:lstStyle/>
          <a:p>
            <a:r>
              <a:rPr lang="en-GB" sz="2400" dirty="0" smtClean="0">
                <a:solidFill>
                  <a:schemeClr val="bg1"/>
                </a:solidFill>
              </a:rPr>
              <a:t>♠  </a:t>
            </a:r>
            <a:r>
              <a:rPr lang="en-GB" sz="2400" dirty="0" smtClean="0">
                <a:latin typeface="+mj-lt"/>
              </a:rPr>
              <a:t>65</a:t>
            </a:r>
          </a:p>
          <a:p>
            <a:r>
              <a:rPr lang="en-GB" sz="2400" dirty="0" smtClean="0">
                <a:solidFill>
                  <a:srgbClr val="FF0000"/>
                </a:solidFill>
              </a:rPr>
              <a:t>♥  </a:t>
            </a:r>
            <a:r>
              <a:rPr lang="en-GB" sz="2400" dirty="0" smtClean="0">
                <a:latin typeface="+mj-lt"/>
              </a:rPr>
              <a:t>K3</a:t>
            </a:r>
          </a:p>
          <a:p>
            <a:r>
              <a:rPr lang="en-GB" sz="2400" dirty="0" smtClean="0">
                <a:solidFill>
                  <a:srgbClr val="FFC000"/>
                </a:solidFill>
              </a:rPr>
              <a:t>♦  </a:t>
            </a:r>
            <a:r>
              <a:rPr lang="en-GB" sz="2400" dirty="0" smtClean="0">
                <a:latin typeface="+mj-lt"/>
              </a:rPr>
              <a:t>AK653</a:t>
            </a:r>
          </a:p>
          <a:p>
            <a:r>
              <a:rPr lang="en-GB" sz="2400" dirty="0" smtClean="0">
                <a:solidFill>
                  <a:srgbClr val="084C13"/>
                </a:solidFill>
              </a:rPr>
              <a:t>♣ </a:t>
            </a:r>
            <a:r>
              <a:rPr lang="en-GB" sz="2400" dirty="0" smtClean="0">
                <a:latin typeface="+mj-lt"/>
              </a:rPr>
              <a:t>A954</a:t>
            </a:r>
            <a:endParaRPr lang="en-GB" sz="2400" dirty="0">
              <a:latin typeface="+mj-lt"/>
            </a:endParaRPr>
          </a:p>
        </p:txBody>
      </p:sp>
      <p:sp>
        <p:nvSpPr>
          <p:cNvPr id="8" name="Rectangle 7"/>
          <p:cNvSpPr/>
          <p:nvPr/>
        </p:nvSpPr>
        <p:spPr>
          <a:xfrm>
            <a:off x="3779912" y="1484784"/>
            <a:ext cx="1800200" cy="1569660"/>
          </a:xfrm>
          <a:prstGeom prst="rect">
            <a:avLst/>
          </a:prstGeom>
        </p:spPr>
        <p:txBody>
          <a:bodyPr wrap="square">
            <a:spAutoFit/>
          </a:bodyPr>
          <a:lstStyle/>
          <a:p>
            <a:r>
              <a:rPr lang="en-GB" sz="2400" dirty="0" smtClean="0">
                <a:solidFill>
                  <a:schemeClr val="bg1"/>
                </a:solidFill>
              </a:rPr>
              <a:t>♠  </a:t>
            </a:r>
            <a:r>
              <a:rPr lang="en-GB" sz="2400" dirty="0" smtClean="0">
                <a:latin typeface="+mj-lt"/>
              </a:rPr>
              <a:t>J5</a:t>
            </a:r>
          </a:p>
          <a:p>
            <a:r>
              <a:rPr lang="en-GB" sz="2400" dirty="0" smtClean="0">
                <a:solidFill>
                  <a:srgbClr val="FF0000"/>
                </a:solidFill>
              </a:rPr>
              <a:t>♥  </a:t>
            </a:r>
            <a:r>
              <a:rPr lang="en-GB" sz="2400" dirty="0" smtClean="0">
                <a:latin typeface="+mj-lt"/>
              </a:rPr>
              <a:t>A4</a:t>
            </a:r>
          </a:p>
          <a:p>
            <a:r>
              <a:rPr lang="en-GB" sz="2400" dirty="0" smtClean="0">
                <a:solidFill>
                  <a:srgbClr val="FFC000"/>
                </a:solidFill>
              </a:rPr>
              <a:t>♦  </a:t>
            </a:r>
            <a:r>
              <a:rPr lang="en-GB" sz="2400" dirty="0" smtClean="0">
                <a:latin typeface="+mj-lt"/>
              </a:rPr>
              <a:t>Q765</a:t>
            </a:r>
          </a:p>
          <a:p>
            <a:r>
              <a:rPr lang="en-GB" sz="2400" dirty="0" smtClean="0">
                <a:solidFill>
                  <a:srgbClr val="084C13"/>
                </a:solidFill>
              </a:rPr>
              <a:t>♣ </a:t>
            </a:r>
            <a:r>
              <a:rPr lang="en-GB" sz="2400" dirty="0" smtClean="0">
                <a:latin typeface="+mj-lt"/>
              </a:rPr>
              <a:t>KQJ954</a:t>
            </a:r>
            <a:endParaRPr lang="en-GB" sz="2400" dirty="0">
              <a:latin typeface="+mj-lt"/>
            </a:endParaRPr>
          </a:p>
        </p:txBody>
      </p:sp>
      <p:sp>
        <p:nvSpPr>
          <p:cNvPr id="9" name="Rectangle 8"/>
          <p:cNvSpPr/>
          <p:nvPr/>
        </p:nvSpPr>
        <p:spPr>
          <a:xfrm>
            <a:off x="611560" y="3212976"/>
            <a:ext cx="1421904" cy="1569660"/>
          </a:xfrm>
          <a:prstGeom prst="rect">
            <a:avLst/>
          </a:prstGeom>
        </p:spPr>
        <p:txBody>
          <a:bodyPr wrap="square">
            <a:spAutoFit/>
          </a:bodyPr>
          <a:lstStyle/>
          <a:p>
            <a:r>
              <a:rPr lang="en-GB" sz="2400" dirty="0" smtClean="0">
                <a:solidFill>
                  <a:schemeClr val="bg1"/>
                </a:solidFill>
              </a:rPr>
              <a:t>♠  </a:t>
            </a:r>
            <a:r>
              <a:rPr lang="en-GB" sz="2400" dirty="0" smtClean="0">
                <a:latin typeface="+mj-lt"/>
              </a:rPr>
              <a:t>AKQ52</a:t>
            </a:r>
          </a:p>
          <a:p>
            <a:r>
              <a:rPr lang="en-GB" sz="2400" dirty="0" smtClean="0">
                <a:solidFill>
                  <a:srgbClr val="FF0000"/>
                </a:solidFill>
              </a:rPr>
              <a:t>♥  </a:t>
            </a:r>
            <a:r>
              <a:rPr lang="en-GB" sz="2400" dirty="0" smtClean="0">
                <a:latin typeface="+mj-lt"/>
              </a:rPr>
              <a:t>J8</a:t>
            </a:r>
          </a:p>
          <a:p>
            <a:r>
              <a:rPr lang="en-GB" sz="2400" dirty="0" smtClean="0">
                <a:solidFill>
                  <a:srgbClr val="FFC000"/>
                </a:solidFill>
              </a:rPr>
              <a:t>♦  </a:t>
            </a:r>
            <a:r>
              <a:rPr lang="en-GB" sz="2400" dirty="0" smtClean="0">
                <a:latin typeface="+mj-lt"/>
              </a:rPr>
              <a:t>Q9</a:t>
            </a:r>
          </a:p>
          <a:p>
            <a:r>
              <a:rPr lang="en-GB" sz="2400" dirty="0" smtClean="0">
                <a:solidFill>
                  <a:srgbClr val="084C13"/>
                </a:solidFill>
              </a:rPr>
              <a:t>♣ </a:t>
            </a:r>
            <a:r>
              <a:rPr lang="en-GB" sz="2400" dirty="0" smtClean="0">
                <a:latin typeface="+mj-lt"/>
              </a:rPr>
              <a:t>A954</a:t>
            </a:r>
            <a:endParaRPr lang="en-GB" sz="2400" dirty="0">
              <a:latin typeface="+mj-lt"/>
            </a:endParaRPr>
          </a:p>
        </p:txBody>
      </p:sp>
      <p:sp>
        <p:nvSpPr>
          <p:cNvPr id="10" name="Rectangle 9"/>
          <p:cNvSpPr/>
          <p:nvPr/>
        </p:nvSpPr>
        <p:spPr>
          <a:xfrm>
            <a:off x="2195736" y="3212976"/>
            <a:ext cx="1421904" cy="1569660"/>
          </a:xfrm>
          <a:prstGeom prst="rect">
            <a:avLst/>
          </a:prstGeom>
        </p:spPr>
        <p:txBody>
          <a:bodyPr wrap="square">
            <a:spAutoFit/>
          </a:bodyPr>
          <a:lstStyle/>
          <a:p>
            <a:r>
              <a:rPr lang="en-GB" sz="2400" dirty="0" smtClean="0">
                <a:solidFill>
                  <a:schemeClr val="bg1"/>
                </a:solidFill>
              </a:rPr>
              <a:t>♠  </a:t>
            </a:r>
            <a:r>
              <a:rPr lang="en-GB" sz="2400" dirty="0" smtClean="0">
                <a:latin typeface="+mj-lt"/>
              </a:rPr>
              <a:t>KQ4</a:t>
            </a:r>
          </a:p>
          <a:p>
            <a:r>
              <a:rPr lang="en-GB" sz="2400" dirty="0" smtClean="0">
                <a:solidFill>
                  <a:srgbClr val="FF0000"/>
                </a:solidFill>
              </a:rPr>
              <a:t>♥  </a:t>
            </a:r>
            <a:r>
              <a:rPr lang="en-GB" sz="2400" dirty="0" smtClean="0">
                <a:latin typeface="+mj-lt"/>
              </a:rPr>
              <a:t>-</a:t>
            </a:r>
          </a:p>
          <a:p>
            <a:r>
              <a:rPr lang="en-GB" sz="2400" dirty="0" smtClean="0">
                <a:solidFill>
                  <a:srgbClr val="FFC000"/>
                </a:solidFill>
              </a:rPr>
              <a:t>♦  </a:t>
            </a:r>
            <a:r>
              <a:rPr lang="en-GB" sz="2400" dirty="0" smtClean="0">
                <a:latin typeface="+mj-lt"/>
              </a:rPr>
              <a:t>AK965</a:t>
            </a:r>
          </a:p>
          <a:p>
            <a:r>
              <a:rPr lang="en-GB" sz="2400" dirty="0" smtClean="0">
                <a:solidFill>
                  <a:srgbClr val="084C13"/>
                </a:solidFill>
              </a:rPr>
              <a:t>♣ </a:t>
            </a:r>
            <a:r>
              <a:rPr lang="en-GB" sz="2400" dirty="0" smtClean="0">
                <a:latin typeface="+mj-lt"/>
              </a:rPr>
              <a:t>AJ954</a:t>
            </a:r>
            <a:endParaRPr lang="en-GB" sz="2400" dirty="0">
              <a:latin typeface="+mj-lt"/>
            </a:endParaRPr>
          </a:p>
        </p:txBody>
      </p:sp>
      <p:sp>
        <p:nvSpPr>
          <p:cNvPr id="11" name="Rectangle 10"/>
          <p:cNvSpPr/>
          <p:nvPr/>
        </p:nvSpPr>
        <p:spPr>
          <a:xfrm>
            <a:off x="3707904" y="3284984"/>
            <a:ext cx="1421904" cy="1569660"/>
          </a:xfrm>
          <a:prstGeom prst="rect">
            <a:avLst/>
          </a:prstGeom>
        </p:spPr>
        <p:txBody>
          <a:bodyPr wrap="square">
            <a:spAutoFit/>
          </a:bodyPr>
          <a:lstStyle/>
          <a:p>
            <a:r>
              <a:rPr lang="en-GB" sz="2400" dirty="0" smtClean="0">
                <a:solidFill>
                  <a:schemeClr val="bg1"/>
                </a:solidFill>
              </a:rPr>
              <a:t>♠  </a:t>
            </a:r>
            <a:r>
              <a:rPr lang="en-GB" sz="2400" dirty="0" smtClean="0">
                <a:latin typeface="+mj-lt"/>
              </a:rPr>
              <a:t>A743</a:t>
            </a:r>
          </a:p>
          <a:p>
            <a:r>
              <a:rPr lang="en-GB" sz="2400" dirty="0" smtClean="0">
                <a:solidFill>
                  <a:srgbClr val="FF0000"/>
                </a:solidFill>
              </a:rPr>
              <a:t>♥  </a:t>
            </a:r>
            <a:r>
              <a:rPr lang="en-GB" sz="2400" dirty="0" smtClean="0">
                <a:latin typeface="+mj-lt"/>
              </a:rPr>
              <a:t>Q6</a:t>
            </a:r>
          </a:p>
          <a:p>
            <a:r>
              <a:rPr lang="en-GB" sz="2400" dirty="0" smtClean="0">
                <a:solidFill>
                  <a:srgbClr val="FFC000"/>
                </a:solidFill>
              </a:rPr>
              <a:t>♦  </a:t>
            </a:r>
            <a:r>
              <a:rPr lang="en-GB" sz="2400" dirty="0" smtClean="0">
                <a:latin typeface="+mj-lt"/>
              </a:rPr>
              <a:t>Q965</a:t>
            </a:r>
          </a:p>
          <a:p>
            <a:r>
              <a:rPr lang="en-GB" sz="2400" dirty="0" smtClean="0">
                <a:solidFill>
                  <a:srgbClr val="084C13"/>
                </a:solidFill>
              </a:rPr>
              <a:t>♣ </a:t>
            </a:r>
            <a:r>
              <a:rPr lang="en-GB" sz="2400" dirty="0" smtClean="0">
                <a:latin typeface="+mj-lt"/>
              </a:rPr>
              <a:t>A94</a:t>
            </a:r>
            <a:endParaRPr lang="en-GB" sz="2400" dirty="0">
              <a:latin typeface="+mj-lt"/>
            </a:endParaRPr>
          </a:p>
        </p:txBody>
      </p:sp>
      <p:sp>
        <p:nvSpPr>
          <p:cNvPr id="12" name="Rectangle 11"/>
          <p:cNvSpPr/>
          <p:nvPr/>
        </p:nvSpPr>
        <p:spPr>
          <a:xfrm>
            <a:off x="5220072" y="3284984"/>
            <a:ext cx="1421904" cy="1569660"/>
          </a:xfrm>
          <a:prstGeom prst="rect">
            <a:avLst/>
          </a:prstGeom>
        </p:spPr>
        <p:txBody>
          <a:bodyPr wrap="square">
            <a:spAutoFit/>
          </a:bodyPr>
          <a:lstStyle/>
          <a:p>
            <a:r>
              <a:rPr lang="en-GB" sz="2400" dirty="0" smtClean="0">
                <a:solidFill>
                  <a:schemeClr val="bg1"/>
                </a:solidFill>
              </a:rPr>
              <a:t>♠  </a:t>
            </a:r>
            <a:r>
              <a:rPr lang="en-GB" sz="2400" dirty="0" smtClean="0">
                <a:latin typeface="+mj-lt"/>
              </a:rPr>
              <a:t>Q52</a:t>
            </a:r>
          </a:p>
          <a:p>
            <a:r>
              <a:rPr lang="en-GB" sz="2400" dirty="0" smtClean="0">
                <a:solidFill>
                  <a:srgbClr val="FF0000"/>
                </a:solidFill>
              </a:rPr>
              <a:t>♥  </a:t>
            </a:r>
            <a:r>
              <a:rPr lang="en-GB" sz="2400" dirty="0" smtClean="0">
                <a:latin typeface="+mj-lt"/>
              </a:rPr>
              <a:t>K8</a:t>
            </a:r>
          </a:p>
          <a:p>
            <a:r>
              <a:rPr lang="en-GB" sz="2400" dirty="0" smtClean="0">
                <a:solidFill>
                  <a:srgbClr val="FFC000"/>
                </a:solidFill>
              </a:rPr>
              <a:t>♦  </a:t>
            </a:r>
            <a:r>
              <a:rPr lang="en-GB" sz="2400" dirty="0" smtClean="0">
                <a:latin typeface="+mj-lt"/>
              </a:rPr>
              <a:t>A965</a:t>
            </a:r>
          </a:p>
          <a:p>
            <a:r>
              <a:rPr lang="en-GB" sz="2400" dirty="0" smtClean="0">
                <a:solidFill>
                  <a:srgbClr val="084C13"/>
                </a:solidFill>
              </a:rPr>
              <a:t>♣ </a:t>
            </a:r>
            <a:r>
              <a:rPr lang="en-GB" sz="2400" dirty="0" smtClean="0">
                <a:latin typeface="+mj-lt"/>
              </a:rPr>
              <a:t>A954</a:t>
            </a:r>
            <a:endParaRPr lang="en-GB" sz="2400" dirty="0">
              <a:latin typeface="+mj-lt"/>
            </a:endParaRPr>
          </a:p>
        </p:txBody>
      </p:sp>
      <p:sp>
        <p:nvSpPr>
          <p:cNvPr id="13" name="Rectangle 12"/>
          <p:cNvSpPr/>
          <p:nvPr/>
        </p:nvSpPr>
        <p:spPr>
          <a:xfrm>
            <a:off x="6732240" y="3284984"/>
            <a:ext cx="1421904" cy="1569660"/>
          </a:xfrm>
          <a:prstGeom prst="rect">
            <a:avLst/>
          </a:prstGeom>
        </p:spPr>
        <p:txBody>
          <a:bodyPr wrap="square">
            <a:spAutoFit/>
          </a:bodyPr>
          <a:lstStyle/>
          <a:p>
            <a:r>
              <a:rPr lang="en-GB" sz="2400" dirty="0" smtClean="0">
                <a:solidFill>
                  <a:schemeClr val="bg1"/>
                </a:solidFill>
              </a:rPr>
              <a:t>♠  </a:t>
            </a:r>
            <a:r>
              <a:rPr lang="en-GB" sz="2400" dirty="0" smtClean="0">
                <a:latin typeface="+mj-lt"/>
              </a:rPr>
              <a:t>A543</a:t>
            </a:r>
          </a:p>
          <a:p>
            <a:r>
              <a:rPr lang="en-GB" sz="2400" dirty="0" smtClean="0">
                <a:solidFill>
                  <a:srgbClr val="FF0000"/>
                </a:solidFill>
              </a:rPr>
              <a:t>♥  </a:t>
            </a:r>
            <a:r>
              <a:rPr lang="en-GB" sz="2400" dirty="0" smtClean="0">
                <a:latin typeface="+mj-lt"/>
              </a:rPr>
              <a:t>JT98</a:t>
            </a:r>
          </a:p>
          <a:p>
            <a:r>
              <a:rPr lang="en-GB" sz="2400" dirty="0" smtClean="0">
                <a:solidFill>
                  <a:srgbClr val="FFC000"/>
                </a:solidFill>
              </a:rPr>
              <a:t>♦  </a:t>
            </a:r>
            <a:r>
              <a:rPr lang="en-GB" sz="2400" dirty="0" smtClean="0">
                <a:latin typeface="+mj-lt"/>
              </a:rPr>
              <a:t>Q5</a:t>
            </a:r>
          </a:p>
          <a:p>
            <a:r>
              <a:rPr lang="en-GB" sz="2400" dirty="0" smtClean="0">
                <a:solidFill>
                  <a:srgbClr val="084C13"/>
                </a:solidFill>
              </a:rPr>
              <a:t>♣ </a:t>
            </a:r>
            <a:r>
              <a:rPr lang="en-GB" sz="2400" dirty="0" smtClean="0">
                <a:latin typeface="+mj-lt"/>
              </a:rPr>
              <a:t>A54</a:t>
            </a:r>
            <a:endParaRPr lang="en-GB" sz="2400" dirty="0">
              <a:latin typeface="+mj-lt"/>
            </a:endParaRPr>
          </a:p>
        </p:txBody>
      </p:sp>
      <p:sp>
        <p:nvSpPr>
          <p:cNvPr id="15" name="Rectangle 14"/>
          <p:cNvSpPr/>
          <p:nvPr/>
        </p:nvSpPr>
        <p:spPr>
          <a:xfrm>
            <a:off x="611560" y="4955684"/>
            <a:ext cx="1421904" cy="1569660"/>
          </a:xfrm>
          <a:prstGeom prst="rect">
            <a:avLst/>
          </a:prstGeom>
        </p:spPr>
        <p:txBody>
          <a:bodyPr wrap="square">
            <a:spAutoFit/>
          </a:bodyPr>
          <a:lstStyle/>
          <a:p>
            <a:r>
              <a:rPr lang="en-GB" sz="2400" dirty="0" smtClean="0">
                <a:solidFill>
                  <a:schemeClr val="bg1"/>
                </a:solidFill>
              </a:rPr>
              <a:t>♠  </a:t>
            </a:r>
            <a:r>
              <a:rPr lang="en-GB" sz="2400" dirty="0" smtClean="0">
                <a:latin typeface="+mj-lt"/>
              </a:rPr>
              <a:t>AJT63</a:t>
            </a:r>
          </a:p>
          <a:p>
            <a:r>
              <a:rPr lang="en-GB" sz="2400" dirty="0" smtClean="0">
                <a:solidFill>
                  <a:srgbClr val="FF0000"/>
                </a:solidFill>
              </a:rPr>
              <a:t>♥  </a:t>
            </a:r>
            <a:r>
              <a:rPr lang="en-GB" sz="2400" dirty="0" smtClean="0">
                <a:latin typeface="+mj-lt"/>
              </a:rPr>
              <a:t>AQJ54</a:t>
            </a:r>
          </a:p>
          <a:p>
            <a:r>
              <a:rPr lang="en-GB" sz="2400" dirty="0" smtClean="0">
                <a:solidFill>
                  <a:srgbClr val="FFC000"/>
                </a:solidFill>
              </a:rPr>
              <a:t>♦  </a:t>
            </a:r>
            <a:r>
              <a:rPr lang="en-GB" sz="2400" dirty="0" smtClean="0">
                <a:latin typeface="+mj-lt"/>
              </a:rPr>
              <a:t>Q9</a:t>
            </a:r>
          </a:p>
          <a:p>
            <a:r>
              <a:rPr lang="en-GB" sz="2400" dirty="0" smtClean="0">
                <a:solidFill>
                  <a:srgbClr val="084C13"/>
                </a:solidFill>
              </a:rPr>
              <a:t>♣ </a:t>
            </a:r>
            <a:r>
              <a:rPr lang="en-GB" sz="2400" dirty="0" smtClean="0">
                <a:latin typeface="+mj-lt"/>
              </a:rPr>
              <a:t>A</a:t>
            </a:r>
            <a:endParaRPr lang="en-GB" sz="2400" dirty="0">
              <a:latin typeface="+mj-lt"/>
            </a:endParaRPr>
          </a:p>
        </p:txBody>
      </p:sp>
      <p:sp>
        <p:nvSpPr>
          <p:cNvPr id="16" name="Rectangle 15"/>
          <p:cNvSpPr/>
          <p:nvPr/>
        </p:nvSpPr>
        <p:spPr>
          <a:xfrm>
            <a:off x="2195736" y="4955684"/>
            <a:ext cx="1421904" cy="1569660"/>
          </a:xfrm>
          <a:prstGeom prst="rect">
            <a:avLst/>
          </a:prstGeom>
        </p:spPr>
        <p:txBody>
          <a:bodyPr wrap="square">
            <a:spAutoFit/>
          </a:bodyPr>
          <a:lstStyle/>
          <a:p>
            <a:r>
              <a:rPr lang="en-GB" sz="2400" dirty="0" smtClean="0">
                <a:solidFill>
                  <a:schemeClr val="bg1"/>
                </a:solidFill>
              </a:rPr>
              <a:t>♠  </a:t>
            </a:r>
            <a:r>
              <a:rPr lang="en-GB" sz="2400" dirty="0" smtClean="0">
                <a:latin typeface="+mj-lt"/>
              </a:rPr>
              <a:t>Q65</a:t>
            </a:r>
          </a:p>
          <a:p>
            <a:r>
              <a:rPr lang="en-GB" sz="2400" dirty="0" smtClean="0">
                <a:solidFill>
                  <a:srgbClr val="FF0000"/>
                </a:solidFill>
              </a:rPr>
              <a:t>♥  </a:t>
            </a:r>
            <a:r>
              <a:rPr lang="en-GB" sz="2400" dirty="0" smtClean="0">
                <a:latin typeface="+mj-lt"/>
              </a:rPr>
              <a:t>K8</a:t>
            </a:r>
          </a:p>
          <a:p>
            <a:r>
              <a:rPr lang="en-GB" sz="2400" dirty="0" smtClean="0">
                <a:solidFill>
                  <a:srgbClr val="FFC000"/>
                </a:solidFill>
              </a:rPr>
              <a:t>♦  </a:t>
            </a:r>
            <a:r>
              <a:rPr lang="en-GB" sz="2400" dirty="0" smtClean="0">
                <a:latin typeface="+mj-lt"/>
              </a:rPr>
              <a:t>Q87</a:t>
            </a:r>
          </a:p>
          <a:p>
            <a:r>
              <a:rPr lang="en-GB" sz="2400" dirty="0" smtClean="0">
                <a:solidFill>
                  <a:srgbClr val="084C13"/>
                </a:solidFill>
              </a:rPr>
              <a:t>♣ </a:t>
            </a:r>
            <a:r>
              <a:rPr lang="en-GB" sz="2400" dirty="0" smtClean="0">
                <a:latin typeface="+mj-lt"/>
              </a:rPr>
              <a:t>AK954</a:t>
            </a:r>
            <a:endParaRPr lang="en-GB" sz="2400" dirty="0">
              <a:latin typeface="+mj-lt"/>
            </a:endParaRPr>
          </a:p>
        </p:txBody>
      </p:sp>
      <p:sp>
        <p:nvSpPr>
          <p:cNvPr id="17" name="Rectangle 16"/>
          <p:cNvSpPr/>
          <p:nvPr/>
        </p:nvSpPr>
        <p:spPr>
          <a:xfrm>
            <a:off x="3707904" y="4955684"/>
            <a:ext cx="1421904" cy="1569660"/>
          </a:xfrm>
          <a:prstGeom prst="rect">
            <a:avLst/>
          </a:prstGeom>
        </p:spPr>
        <p:txBody>
          <a:bodyPr wrap="square">
            <a:spAutoFit/>
          </a:bodyPr>
          <a:lstStyle/>
          <a:p>
            <a:r>
              <a:rPr lang="en-GB" sz="2400" dirty="0" smtClean="0">
                <a:solidFill>
                  <a:schemeClr val="bg1"/>
                </a:solidFill>
              </a:rPr>
              <a:t>♠  </a:t>
            </a:r>
            <a:r>
              <a:rPr lang="en-GB" sz="2400" dirty="0" smtClean="0">
                <a:latin typeface="+mj-lt"/>
              </a:rPr>
              <a:t>AT52</a:t>
            </a:r>
          </a:p>
          <a:p>
            <a:r>
              <a:rPr lang="en-GB" sz="2400" dirty="0" smtClean="0">
                <a:solidFill>
                  <a:srgbClr val="FF0000"/>
                </a:solidFill>
              </a:rPr>
              <a:t>♥  </a:t>
            </a:r>
            <a:r>
              <a:rPr lang="en-GB" sz="2400" dirty="0" smtClean="0">
                <a:latin typeface="+mj-lt"/>
              </a:rPr>
              <a:t>4</a:t>
            </a:r>
          </a:p>
          <a:p>
            <a:r>
              <a:rPr lang="en-GB" sz="2400" dirty="0" smtClean="0">
                <a:solidFill>
                  <a:srgbClr val="FFC000"/>
                </a:solidFill>
              </a:rPr>
              <a:t>♦  </a:t>
            </a:r>
            <a:r>
              <a:rPr lang="en-GB" sz="2400" dirty="0" smtClean="0">
                <a:latin typeface="+mj-lt"/>
              </a:rPr>
              <a:t>AJT4</a:t>
            </a:r>
          </a:p>
          <a:p>
            <a:r>
              <a:rPr lang="en-GB" sz="2400" dirty="0" smtClean="0">
                <a:solidFill>
                  <a:srgbClr val="084C13"/>
                </a:solidFill>
              </a:rPr>
              <a:t>♣ </a:t>
            </a:r>
            <a:r>
              <a:rPr lang="en-GB" sz="2400" dirty="0" smtClean="0">
                <a:latin typeface="+mj-lt"/>
              </a:rPr>
              <a:t>A954</a:t>
            </a:r>
            <a:endParaRPr lang="en-GB" sz="2400" dirty="0">
              <a:latin typeface="+mj-lt"/>
            </a:endParaRPr>
          </a:p>
        </p:txBody>
      </p:sp>
      <p:sp>
        <p:nvSpPr>
          <p:cNvPr id="18" name="Rectangle 17"/>
          <p:cNvSpPr/>
          <p:nvPr/>
        </p:nvSpPr>
        <p:spPr>
          <a:xfrm>
            <a:off x="5220072" y="4955684"/>
            <a:ext cx="1421904" cy="1569660"/>
          </a:xfrm>
          <a:prstGeom prst="rect">
            <a:avLst/>
          </a:prstGeom>
        </p:spPr>
        <p:txBody>
          <a:bodyPr wrap="square">
            <a:spAutoFit/>
          </a:bodyPr>
          <a:lstStyle/>
          <a:p>
            <a:r>
              <a:rPr lang="en-GB" sz="2400" dirty="0" smtClean="0">
                <a:solidFill>
                  <a:schemeClr val="bg1"/>
                </a:solidFill>
              </a:rPr>
              <a:t>♠  </a:t>
            </a:r>
            <a:r>
              <a:rPr lang="en-GB" sz="2400" dirty="0" smtClean="0">
                <a:latin typeface="+mj-lt"/>
              </a:rPr>
              <a:t>KJ52</a:t>
            </a:r>
          </a:p>
          <a:p>
            <a:r>
              <a:rPr lang="en-GB" sz="2400" dirty="0" smtClean="0">
                <a:solidFill>
                  <a:srgbClr val="FF0000"/>
                </a:solidFill>
              </a:rPr>
              <a:t>♥  </a:t>
            </a:r>
            <a:r>
              <a:rPr lang="en-GB" sz="2400" dirty="0" smtClean="0">
                <a:latin typeface="+mj-lt"/>
              </a:rPr>
              <a:t>-</a:t>
            </a:r>
          </a:p>
          <a:p>
            <a:r>
              <a:rPr lang="en-GB" sz="2400" dirty="0" smtClean="0">
                <a:solidFill>
                  <a:srgbClr val="FFC000"/>
                </a:solidFill>
              </a:rPr>
              <a:t>♦  </a:t>
            </a:r>
            <a:r>
              <a:rPr lang="en-GB" sz="2400" dirty="0" smtClean="0">
                <a:latin typeface="+mj-lt"/>
              </a:rPr>
              <a:t>Q652</a:t>
            </a:r>
          </a:p>
          <a:p>
            <a:r>
              <a:rPr lang="en-GB" sz="2400" dirty="0" smtClean="0">
                <a:solidFill>
                  <a:srgbClr val="084C13"/>
                </a:solidFill>
              </a:rPr>
              <a:t>♣ </a:t>
            </a:r>
            <a:r>
              <a:rPr lang="en-GB" sz="2400" dirty="0" smtClean="0">
                <a:latin typeface="+mj-lt"/>
              </a:rPr>
              <a:t>A7542</a:t>
            </a:r>
            <a:endParaRPr lang="en-GB" sz="2400" dirty="0">
              <a:latin typeface="+mj-lt"/>
            </a:endParaRPr>
          </a:p>
        </p:txBody>
      </p:sp>
      <p:sp>
        <p:nvSpPr>
          <p:cNvPr id="19" name="Rectangle 18"/>
          <p:cNvSpPr/>
          <p:nvPr/>
        </p:nvSpPr>
        <p:spPr>
          <a:xfrm>
            <a:off x="6732240" y="4955684"/>
            <a:ext cx="1944216" cy="1569660"/>
          </a:xfrm>
          <a:prstGeom prst="rect">
            <a:avLst/>
          </a:prstGeom>
        </p:spPr>
        <p:txBody>
          <a:bodyPr wrap="square">
            <a:spAutoFit/>
          </a:bodyPr>
          <a:lstStyle/>
          <a:p>
            <a:r>
              <a:rPr lang="en-GB" sz="2400" dirty="0" smtClean="0">
                <a:solidFill>
                  <a:schemeClr val="bg1"/>
                </a:solidFill>
              </a:rPr>
              <a:t>♠  </a:t>
            </a:r>
            <a:r>
              <a:rPr lang="en-GB" sz="2400" dirty="0" smtClean="0">
                <a:latin typeface="+mj-lt"/>
              </a:rPr>
              <a:t>AKT52</a:t>
            </a:r>
          </a:p>
          <a:p>
            <a:r>
              <a:rPr lang="en-GB" sz="2400" dirty="0" smtClean="0">
                <a:solidFill>
                  <a:srgbClr val="FF0000"/>
                </a:solidFill>
              </a:rPr>
              <a:t>♥  </a:t>
            </a:r>
            <a:r>
              <a:rPr lang="en-GB" sz="2400" dirty="0" smtClean="0">
                <a:latin typeface="+mj-lt"/>
              </a:rPr>
              <a:t>3</a:t>
            </a:r>
          </a:p>
          <a:p>
            <a:r>
              <a:rPr lang="en-GB" sz="2400" dirty="0" smtClean="0">
                <a:solidFill>
                  <a:srgbClr val="FFC000"/>
                </a:solidFill>
              </a:rPr>
              <a:t>♦  </a:t>
            </a:r>
            <a:r>
              <a:rPr lang="en-GB" sz="2400" dirty="0" smtClean="0">
                <a:latin typeface="+mj-lt"/>
              </a:rPr>
              <a:t>AKQ965</a:t>
            </a:r>
          </a:p>
          <a:p>
            <a:r>
              <a:rPr lang="en-GB" sz="2400" dirty="0" smtClean="0">
                <a:solidFill>
                  <a:srgbClr val="084C13"/>
                </a:solidFill>
              </a:rPr>
              <a:t>♣ </a:t>
            </a:r>
            <a:r>
              <a:rPr lang="en-GB" sz="2400" dirty="0" smtClean="0">
                <a:latin typeface="+mj-lt"/>
              </a:rPr>
              <a:t>J</a:t>
            </a:r>
            <a:endParaRPr lang="en-GB" sz="2400" dirty="0">
              <a:latin typeface="+mj-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fill="hold"/>
                                        <p:tgtEl>
                                          <p:spTgt spid="12"/>
                                        </p:tgtEl>
                                        <p:attrNameLst>
                                          <p:attrName>ppt_x</p:attrName>
                                        </p:attrNameLst>
                                      </p:cBhvr>
                                      <p:tavLst>
                                        <p:tav tm="0">
                                          <p:val>
                                            <p:strVal val="#ppt_x"/>
                                          </p:val>
                                        </p:tav>
                                        <p:tav tm="100000">
                                          <p:val>
                                            <p:strVal val="#ppt_x"/>
                                          </p:val>
                                        </p:tav>
                                      </p:tavLst>
                                    </p:anim>
                                    <p:anim calcmode="lin" valueType="num">
                                      <p:cBhvr additive="base">
                                        <p:cTn id="5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500" fill="hold"/>
                                        <p:tgtEl>
                                          <p:spTgt spid="13"/>
                                        </p:tgtEl>
                                        <p:attrNameLst>
                                          <p:attrName>ppt_x</p:attrName>
                                        </p:attrNameLst>
                                      </p:cBhvr>
                                      <p:tavLst>
                                        <p:tav tm="0">
                                          <p:val>
                                            <p:strVal val="#ppt_x"/>
                                          </p:val>
                                        </p:tav>
                                        <p:tav tm="100000">
                                          <p:val>
                                            <p:strVal val="#ppt_x"/>
                                          </p:val>
                                        </p:tav>
                                      </p:tavLst>
                                    </p:anim>
                                    <p:anim calcmode="lin" valueType="num">
                                      <p:cBhvr additive="base">
                                        <p:cTn id="6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500" fill="hold"/>
                                        <p:tgtEl>
                                          <p:spTgt spid="15"/>
                                        </p:tgtEl>
                                        <p:attrNameLst>
                                          <p:attrName>ppt_x</p:attrName>
                                        </p:attrNameLst>
                                      </p:cBhvr>
                                      <p:tavLst>
                                        <p:tav tm="0">
                                          <p:val>
                                            <p:strVal val="#ppt_x"/>
                                          </p:val>
                                        </p:tav>
                                        <p:tav tm="100000">
                                          <p:val>
                                            <p:strVal val="#ppt_x"/>
                                          </p:val>
                                        </p:tav>
                                      </p:tavLst>
                                    </p:anim>
                                    <p:anim calcmode="lin" valueType="num">
                                      <p:cBhvr additive="base">
                                        <p:cTn id="6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500" fill="hold"/>
                                        <p:tgtEl>
                                          <p:spTgt spid="16"/>
                                        </p:tgtEl>
                                        <p:attrNameLst>
                                          <p:attrName>ppt_x</p:attrName>
                                        </p:attrNameLst>
                                      </p:cBhvr>
                                      <p:tavLst>
                                        <p:tav tm="0">
                                          <p:val>
                                            <p:strVal val="#ppt_x"/>
                                          </p:val>
                                        </p:tav>
                                        <p:tav tm="100000">
                                          <p:val>
                                            <p:strVal val="#ppt_x"/>
                                          </p:val>
                                        </p:tav>
                                      </p:tavLst>
                                    </p:anim>
                                    <p:anim calcmode="lin" valueType="num">
                                      <p:cBhvr additive="base">
                                        <p:cTn id="7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additive="base">
                                        <p:cTn id="77" dur="500" fill="hold"/>
                                        <p:tgtEl>
                                          <p:spTgt spid="17"/>
                                        </p:tgtEl>
                                        <p:attrNameLst>
                                          <p:attrName>ppt_x</p:attrName>
                                        </p:attrNameLst>
                                      </p:cBhvr>
                                      <p:tavLst>
                                        <p:tav tm="0">
                                          <p:val>
                                            <p:strVal val="#ppt_x"/>
                                          </p:val>
                                        </p:tav>
                                        <p:tav tm="100000">
                                          <p:val>
                                            <p:strVal val="#ppt_x"/>
                                          </p:val>
                                        </p:tav>
                                      </p:tavLst>
                                    </p:anim>
                                    <p:anim calcmode="lin" valueType="num">
                                      <p:cBhvr additive="base">
                                        <p:cTn id="7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ppt_x"/>
                                          </p:val>
                                        </p:tav>
                                        <p:tav tm="100000">
                                          <p:val>
                                            <p:strVal val="#ppt_x"/>
                                          </p:val>
                                        </p:tav>
                                      </p:tavLst>
                                    </p:anim>
                                    <p:anim calcmode="lin" valueType="num">
                                      <p:cBhvr additive="base">
                                        <p:cTn id="8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additive="base">
                                        <p:cTn id="89" dur="500" fill="hold"/>
                                        <p:tgtEl>
                                          <p:spTgt spid="19"/>
                                        </p:tgtEl>
                                        <p:attrNameLst>
                                          <p:attrName>ppt_x</p:attrName>
                                        </p:attrNameLst>
                                      </p:cBhvr>
                                      <p:tavLst>
                                        <p:tav tm="0">
                                          <p:val>
                                            <p:strVal val="#ppt_x"/>
                                          </p:val>
                                        </p:tav>
                                        <p:tav tm="100000">
                                          <p:val>
                                            <p:strVal val="#ppt_x"/>
                                          </p:val>
                                        </p:tav>
                                      </p:tavLst>
                                    </p:anim>
                                    <p:anim calcmode="lin" valueType="num">
                                      <p:cBhvr additive="base">
                                        <p:cTn id="9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P spid="5" grpId="0"/>
      <p:bldP spid="7" grpId="0"/>
      <p:bldP spid="8" grpId="0"/>
      <p:bldP spid="9" grpId="0"/>
      <p:bldP spid="10" grpId="0"/>
      <p:bldP spid="11" grpId="0"/>
      <p:bldP spid="12" grpId="0"/>
      <p:bldP spid="13" grpId="0"/>
      <p:bldP spid="15" grpId="0"/>
      <p:bldP spid="16"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42094" y="44624"/>
            <a:ext cx="1598258" cy="369332"/>
          </a:xfrm>
          <a:prstGeom prst="rect">
            <a:avLst/>
          </a:prstGeom>
          <a:noFill/>
        </p:spPr>
        <p:txBody>
          <a:bodyPr wrap="none" rtlCol="0">
            <a:spAutoFit/>
          </a:bodyPr>
          <a:lstStyle/>
          <a:p>
            <a:r>
              <a:rPr lang="en-GB" b="1" dirty="0" smtClean="0"/>
              <a:t>Introduction</a:t>
            </a:r>
            <a:endParaRPr lang="en-GB" b="1" dirty="0"/>
          </a:p>
        </p:txBody>
      </p:sp>
      <p:sp>
        <p:nvSpPr>
          <p:cNvPr id="3" name="TextBox 2"/>
          <p:cNvSpPr txBox="1"/>
          <p:nvPr/>
        </p:nvSpPr>
        <p:spPr>
          <a:xfrm>
            <a:off x="1403648" y="764704"/>
            <a:ext cx="1645387" cy="461665"/>
          </a:xfrm>
          <a:prstGeom prst="rect">
            <a:avLst/>
          </a:prstGeom>
          <a:noFill/>
        </p:spPr>
        <p:txBody>
          <a:bodyPr wrap="none" rtlCol="0">
            <a:spAutoFit/>
          </a:bodyPr>
          <a:lstStyle/>
          <a:p>
            <a:r>
              <a:rPr lang="en-GB" sz="2400" b="1" u="sng" dirty="0" smtClean="0"/>
              <a:t>Overview:</a:t>
            </a:r>
            <a:endParaRPr lang="en-GB" sz="2400" b="1" u="sng" dirty="0"/>
          </a:p>
        </p:txBody>
      </p:sp>
      <p:sp>
        <p:nvSpPr>
          <p:cNvPr id="4" name="TextBox 3"/>
          <p:cNvSpPr txBox="1"/>
          <p:nvPr/>
        </p:nvSpPr>
        <p:spPr>
          <a:xfrm>
            <a:off x="1043608" y="1403484"/>
            <a:ext cx="4926220" cy="369332"/>
          </a:xfrm>
          <a:prstGeom prst="rect">
            <a:avLst/>
          </a:prstGeom>
          <a:noFill/>
        </p:spPr>
        <p:txBody>
          <a:bodyPr wrap="none" rtlCol="0">
            <a:spAutoFit/>
          </a:bodyPr>
          <a:lstStyle/>
          <a:p>
            <a:r>
              <a:rPr lang="en-GB" dirty="0" smtClean="0"/>
              <a:t>- </a:t>
            </a:r>
            <a:r>
              <a:rPr lang="en-GB" b="1" dirty="0" smtClean="0"/>
              <a:t>Counting points</a:t>
            </a:r>
            <a:r>
              <a:rPr lang="en-GB" dirty="0" smtClean="0"/>
              <a:t>: A = </a:t>
            </a:r>
            <a:r>
              <a:rPr lang="en-GB" dirty="0" smtClean="0">
                <a:latin typeface="+mj-lt"/>
              </a:rPr>
              <a:t>4</a:t>
            </a:r>
            <a:r>
              <a:rPr lang="en-GB" dirty="0" smtClean="0"/>
              <a:t>, K = </a:t>
            </a:r>
            <a:r>
              <a:rPr lang="en-GB" dirty="0" smtClean="0">
                <a:latin typeface="+mj-lt"/>
              </a:rPr>
              <a:t>3</a:t>
            </a:r>
            <a:r>
              <a:rPr lang="en-GB" dirty="0" smtClean="0"/>
              <a:t>, Q = </a:t>
            </a:r>
            <a:r>
              <a:rPr lang="en-GB" dirty="0" smtClean="0">
                <a:latin typeface="+mj-lt"/>
              </a:rPr>
              <a:t>2</a:t>
            </a:r>
            <a:r>
              <a:rPr lang="en-GB" dirty="0" smtClean="0"/>
              <a:t> and J = </a:t>
            </a:r>
            <a:r>
              <a:rPr lang="en-GB" dirty="0" smtClean="0">
                <a:latin typeface="+mj-lt"/>
              </a:rPr>
              <a:t>1</a:t>
            </a:r>
            <a:endParaRPr lang="en-GB" dirty="0">
              <a:latin typeface="+mj-lt"/>
            </a:endParaRPr>
          </a:p>
        </p:txBody>
      </p:sp>
      <p:sp>
        <p:nvSpPr>
          <p:cNvPr id="5" name="TextBox 4"/>
          <p:cNvSpPr txBox="1"/>
          <p:nvPr/>
        </p:nvSpPr>
        <p:spPr>
          <a:xfrm>
            <a:off x="1043608" y="1916832"/>
            <a:ext cx="6206699" cy="369332"/>
          </a:xfrm>
          <a:prstGeom prst="rect">
            <a:avLst/>
          </a:prstGeom>
          <a:noFill/>
        </p:spPr>
        <p:txBody>
          <a:bodyPr wrap="none" rtlCol="0">
            <a:spAutoFit/>
          </a:bodyPr>
          <a:lstStyle/>
          <a:p>
            <a:r>
              <a:rPr lang="en-GB" dirty="0" smtClean="0"/>
              <a:t>- </a:t>
            </a:r>
            <a:r>
              <a:rPr lang="en-GB" b="1" dirty="0" smtClean="0"/>
              <a:t>Bonuses</a:t>
            </a:r>
            <a:r>
              <a:rPr lang="en-GB" dirty="0" smtClean="0"/>
              <a:t> are given for bidding and making game and slams.</a:t>
            </a:r>
            <a:endParaRPr lang="en-GB" dirty="0"/>
          </a:p>
        </p:txBody>
      </p:sp>
      <p:sp>
        <p:nvSpPr>
          <p:cNvPr id="6" name="TextBox 5"/>
          <p:cNvSpPr txBox="1"/>
          <p:nvPr/>
        </p:nvSpPr>
        <p:spPr>
          <a:xfrm>
            <a:off x="1042660" y="4005064"/>
            <a:ext cx="5041508" cy="369332"/>
          </a:xfrm>
          <a:prstGeom prst="rect">
            <a:avLst/>
          </a:prstGeom>
          <a:noFill/>
        </p:spPr>
        <p:txBody>
          <a:bodyPr wrap="none" rtlCol="0">
            <a:spAutoFit/>
          </a:bodyPr>
          <a:lstStyle/>
          <a:p>
            <a:r>
              <a:rPr lang="en-GB" dirty="0" smtClean="0"/>
              <a:t>- You need at least </a:t>
            </a:r>
            <a:r>
              <a:rPr lang="en-GB" b="1" dirty="0" smtClean="0">
                <a:latin typeface="+mj-lt"/>
              </a:rPr>
              <a:t>12</a:t>
            </a:r>
            <a:r>
              <a:rPr lang="en-GB" b="1" dirty="0" smtClean="0"/>
              <a:t> points </a:t>
            </a:r>
            <a:r>
              <a:rPr lang="en-GB" dirty="0" smtClean="0"/>
              <a:t>to start the bidding.</a:t>
            </a:r>
            <a:endParaRPr lang="en-GB" dirty="0"/>
          </a:p>
        </p:txBody>
      </p:sp>
      <p:sp>
        <p:nvSpPr>
          <p:cNvPr id="7" name="TextBox 6"/>
          <p:cNvSpPr txBox="1"/>
          <p:nvPr/>
        </p:nvSpPr>
        <p:spPr>
          <a:xfrm>
            <a:off x="1043608" y="2411596"/>
            <a:ext cx="6465296" cy="369332"/>
          </a:xfrm>
          <a:prstGeom prst="rect">
            <a:avLst/>
          </a:prstGeom>
          <a:noFill/>
        </p:spPr>
        <p:txBody>
          <a:bodyPr wrap="none" rtlCol="0">
            <a:spAutoFit/>
          </a:bodyPr>
          <a:lstStyle/>
          <a:p>
            <a:r>
              <a:rPr lang="en-GB" dirty="0" smtClean="0"/>
              <a:t>- </a:t>
            </a:r>
            <a:r>
              <a:rPr lang="en-GB" dirty="0" smtClean="0">
                <a:latin typeface="+mj-lt"/>
              </a:rPr>
              <a:t>25</a:t>
            </a:r>
            <a:r>
              <a:rPr lang="en-GB" dirty="0" smtClean="0"/>
              <a:t> points for game, </a:t>
            </a:r>
            <a:r>
              <a:rPr lang="en-GB" dirty="0" smtClean="0">
                <a:latin typeface="+mj-lt"/>
              </a:rPr>
              <a:t>32-33</a:t>
            </a:r>
            <a:r>
              <a:rPr lang="en-GB" dirty="0" smtClean="0"/>
              <a:t> for small slam and </a:t>
            </a:r>
            <a:r>
              <a:rPr lang="en-GB" dirty="0" smtClean="0">
                <a:latin typeface="+mj-lt"/>
              </a:rPr>
              <a:t>36</a:t>
            </a:r>
            <a:r>
              <a:rPr lang="en-GB" dirty="0" smtClean="0"/>
              <a:t> for grand slam.</a:t>
            </a:r>
            <a:endParaRPr lang="en-GB" dirty="0"/>
          </a:p>
        </p:txBody>
      </p:sp>
      <p:sp>
        <p:nvSpPr>
          <p:cNvPr id="8" name="TextBox 7"/>
          <p:cNvSpPr txBox="1"/>
          <p:nvPr/>
        </p:nvSpPr>
        <p:spPr>
          <a:xfrm>
            <a:off x="1043608" y="3429000"/>
            <a:ext cx="7615033" cy="369332"/>
          </a:xfrm>
          <a:prstGeom prst="rect">
            <a:avLst/>
          </a:prstGeom>
          <a:noFill/>
        </p:spPr>
        <p:txBody>
          <a:bodyPr wrap="none" rtlCol="0">
            <a:spAutoFit/>
          </a:bodyPr>
          <a:lstStyle/>
          <a:p>
            <a:r>
              <a:rPr lang="en-GB" dirty="0" smtClean="0"/>
              <a:t>- When you have a bad hand you can Pass, that way you don’t get penalties!</a:t>
            </a:r>
            <a:endParaRPr lang="en-GB" dirty="0"/>
          </a:p>
        </p:txBody>
      </p:sp>
      <p:sp>
        <p:nvSpPr>
          <p:cNvPr id="10" name="TextBox 9"/>
          <p:cNvSpPr txBox="1"/>
          <p:nvPr/>
        </p:nvSpPr>
        <p:spPr>
          <a:xfrm>
            <a:off x="1043608" y="4581128"/>
            <a:ext cx="7776864" cy="369332"/>
          </a:xfrm>
          <a:prstGeom prst="rect">
            <a:avLst/>
          </a:prstGeom>
          <a:noFill/>
        </p:spPr>
        <p:txBody>
          <a:bodyPr wrap="square" rtlCol="0">
            <a:spAutoFit/>
          </a:bodyPr>
          <a:lstStyle/>
          <a:p>
            <a:r>
              <a:rPr lang="en-GB" dirty="0" smtClean="0"/>
              <a:t>- You start bidding at the </a:t>
            </a:r>
            <a:r>
              <a:rPr lang="en-GB" dirty="0" smtClean="0">
                <a:latin typeface="+mj-lt"/>
              </a:rPr>
              <a:t>1</a:t>
            </a:r>
            <a:r>
              <a:rPr lang="en-GB" dirty="0" smtClean="0"/>
              <a:t>-level to leave space for the most descriptive bids. </a:t>
            </a:r>
            <a:endParaRPr lang="en-GB" dirty="0"/>
          </a:p>
        </p:txBody>
      </p:sp>
      <p:sp>
        <p:nvSpPr>
          <p:cNvPr id="11" name="TextBox 10"/>
          <p:cNvSpPr txBox="1"/>
          <p:nvPr/>
        </p:nvSpPr>
        <p:spPr>
          <a:xfrm>
            <a:off x="1043608" y="5723964"/>
            <a:ext cx="6541534" cy="369332"/>
          </a:xfrm>
          <a:prstGeom prst="rect">
            <a:avLst/>
          </a:prstGeom>
          <a:noFill/>
        </p:spPr>
        <p:txBody>
          <a:bodyPr wrap="none" rtlCol="0">
            <a:spAutoFit/>
          </a:bodyPr>
          <a:lstStyle/>
          <a:p>
            <a:r>
              <a:rPr lang="en-GB" dirty="0" smtClean="0"/>
              <a:t>- When equal length, bidding higher ranked suits have priority</a:t>
            </a:r>
            <a:r>
              <a:rPr lang="en-GB" dirty="0" smtClean="0">
                <a:latin typeface="+mj-lt"/>
              </a:rPr>
              <a:t>.</a:t>
            </a:r>
            <a:endParaRPr lang="en-GB" dirty="0">
              <a:latin typeface="+mj-lt"/>
            </a:endParaRPr>
          </a:p>
        </p:txBody>
      </p:sp>
      <p:sp>
        <p:nvSpPr>
          <p:cNvPr id="12" name="TextBox 11"/>
          <p:cNvSpPr txBox="1"/>
          <p:nvPr/>
        </p:nvSpPr>
        <p:spPr>
          <a:xfrm>
            <a:off x="1043608" y="5157192"/>
            <a:ext cx="7020320" cy="369332"/>
          </a:xfrm>
          <a:prstGeom prst="rect">
            <a:avLst/>
          </a:prstGeom>
          <a:noFill/>
        </p:spPr>
        <p:txBody>
          <a:bodyPr wrap="none" rtlCol="0">
            <a:spAutoFit/>
          </a:bodyPr>
          <a:lstStyle/>
          <a:p>
            <a:r>
              <a:rPr lang="en-GB" dirty="0" smtClean="0"/>
              <a:t>- To open you need at least 5 cards in the suit for 1</a:t>
            </a:r>
            <a:r>
              <a:rPr lang="en-GB" dirty="0" smtClean="0">
                <a:solidFill>
                  <a:srgbClr val="FF0000"/>
                </a:solidFill>
              </a:rPr>
              <a:t> ♥</a:t>
            </a:r>
            <a:r>
              <a:rPr lang="en-GB" dirty="0" smtClean="0"/>
              <a:t>/</a:t>
            </a:r>
            <a:r>
              <a:rPr lang="en-GB" dirty="0" smtClean="0">
                <a:solidFill>
                  <a:schemeClr val="bg1"/>
                </a:solidFill>
              </a:rPr>
              <a:t>♠ </a:t>
            </a:r>
            <a:r>
              <a:rPr lang="en-GB" dirty="0" smtClean="0"/>
              <a:t>and 3 for 1 </a:t>
            </a:r>
            <a:r>
              <a:rPr lang="en-GB" dirty="0" smtClean="0">
                <a:solidFill>
                  <a:srgbClr val="084C13"/>
                </a:solidFill>
              </a:rPr>
              <a:t>♣</a:t>
            </a:r>
            <a:r>
              <a:rPr lang="en-GB" dirty="0" smtClean="0"/>
              <a:t>/</a:t>
            </a:r>
            <a:r>
              <a:rPr lang="en-GB" dirty="0" smtClean="0">
                <a:solidFill>
                  <a:srgbClr val="FFC000"/>
                </a:solidFill>
              </a:rPr>
              <a:t>♦</a:t>
            </a:r>
            <a:r>
              <a:rPr lang="en-GB" dirty="0" smtClean="0">
                <a:solidFill>
                  <a:schemeClr val="bg1"/>
                </a:solidFill>
              </a:rPr>
              <a:t>. </a:t>
            </a:r>
            <a:endParaRPr lang="en-GB" dirty="0"/>
          </a:p>
        </p:txBody>
      </p:sp>
      <p:sp>
        <p:nvSpPr>
          <p:cNvPr id="13" name="TextBox 12"/>
          <p:cNvSpPr txBox="1"/>
          <p:nvPr/>
        </p:nvSpPr>
        <p:spPr>
          <a:xfrm>
            <a:off x="1043608" y="2924944"/>
            <a:ext cx="5624104" cy="369332"/>
          </a:xfrm>
          <a:prstGeom prst="rect">
            <a:avLst/>
          </a:prstGeom>
          <a:noFill/>
        </p:spPr>
        <p:txBody>
          <a:bodyPr wrap="none" rtlCol="0">
            <a:spAutoFit/>
          </a:bodyPr>
          <a:lstStyle/>
          <a:p>
            <a:r>
              <a:rPr lang="en-GB" dirty="0" smtClean="0"/>
              <a:t>- Try to stay low unless you can get one of the bonuses.</a:t>
            </a:r>
            <a:endParaRPr lang="en-GB"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10" grpId="0"/>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42094" y="44624"/>
            <a:ext cx="1598258" cy="369332"/>
          </a:xfrm>
          <a:prstGeom prst="rect">
            <a:avLst/>
          </a:prstGeom>
          <a:noFill/>
        </p:spPr>
        <p:txBody>
          <a:bodyPr wrap="none" rtlCol="0">
            <a:spAutoFit/>
          </a:bodyPr>
          <a:lstStyle/>
          <a:p>
            <a:r>
              <a:rPr lang="en-GB" b="1" dirty="0" smtClean="0"/>
              <a:t>Introduction</a:t>
            </a:r>
            <a:endParaRPr lang="en-GB" b="1" dirty="0"/>
          </a:p>
        </p:txBody>
      </p:sp>
      <p:sp>
        <p:nvSpPr>
          <p:cNvPr id="4" name="TextBox 3"/>
          <p:cNvSpPr txBox="1"/>
          <p:nvPr/>
        </p:nvSpPr>
        <p:spPr>
          <a:xfrm>
            <a:off x="4788024" y="2998693"/>
            <a:ext cx="3384376" cy="646331"/>
          </a:xfrm>
          <a:prstGeom prst="rect">
            <a:avLst/>
          </a:prstGeom>
          <a:noFill/>
        </p:spPr>
        <p:txBody>
          <a:bodyPr wrap="square" rtlCol="0">
            <a:spAutoFit/>
          </a:bodyPr>
          <a:lstStyle/>
          <a:p>
            <a:pPr algn="just"/>
            <a:r>
              <a:rPr lang="en-GB" b="1" dirty="0" smtClean="0"/>
              <a:t>Dwight Eisenhower</a:t>
            </a:r>
            <a:r>
              <a:rPr lang="en-GB" dirty="0" smtClean="0"/>
              <a:t>: WWII general &amp; 34</a:t>
            </a:r>
            <a:r>
              <a:rPr lang="en-GB" baseline="30000" dirty="0" smtClean="0"/>
              <a:t>th</a:t>
            </a:r>
            <a:r>
              <a:rPr lang="en-GB" dirty="0" smtClean="0"/>
              <a:t> president of US.</a:t>
            </a:r>
            <a:endParaRPr lang="en-GB" dirty="0"/>
          </a:p>
        </p:txBody>
      </p:sp>
      <p:sp>
        <p:nvSpPr>
          <p:cNvPr id="5" name="Rectangle 4"/>
          <p:cNvSpPr/>
          <p:nvPr/>
        </p:nvSpPr>
        <p:spPr>
          <a:xfrm>
            <a:off x="323528" y="2998693"/>
            <a:ext cx="4104456" cy="646331"/>
          </a:xfrm>
          <a:prstGeom prst="rect">
            <a:avLst/>
          </a:prstGeom>
        </p:spPr>
        <p:txBody>
          <a:bodyPr wrap="square">
            <a:spAutoFit/>
          </a:bodyPr>
          <a:lstStyle/>
          <a:p>
            <a:pPr algn="just"/>
            <a:r>
              <a:rPr lang="en-GB" b="1" dirty="0" smtClean="0"/>
              <a:t>Bill Gates</a:t>
            </a:r>
            <a:r>
              <a:rPr lang="en-GB" dirty="0" smtClean="0"/>
              <a:t>: business magnate, author,  philanthropist , chairman of Microsoft.</a:t>
            </a:r>
            <a:endParaRPr lang="en-GB" dirty="0"/>
          </a:p>
        </p:txBody>
      </p:sp>
      <p:pic>
        <p:nvPicPr>
          <p:cNvPr id="18436" name="Picture 4"/>
          <p:cNvPicPr>
            <a:picLocks noChangeAspect="1" noChangeArrowheads="1"/>
          </p:cNvPicPr>
          <p:nvPr/>
        </p:nvPicPr>
        <p:blipFill>
          <a:blip r:embed="rId2" cstate="print"/>
          <a:srcRect/>
          <a:stretch>
            <a:fillRect/>
          </a:stretch>
        </p:blipFill>
        <p:spPr bwMode="auto">
          <a:xfrm>
            <a:off x="1187624" y="1098560"/>
            <a:ext cx="2016224" cy="1970400"/>
          </a:xfrm>
          <a:prstGeom prst="rect">
            <a:avLst/>
          </a:prstGeom>
          <a:noFill/>
          <a:ln w="9525">
            <a:noFill/>
            <a:miter lim="800000"/>
            <a:headEnd/>
            <a:tailEnd/>
          </a:ln>
        </p:spPr>
      </p:pic>
      <p:pic>
        <p:nvPicPr>
          <p:cNvPr id="18437" name="Picture 5"/>
          <p:cNvPicPr>
            <a:picLocks noChangeAspect="1" noChangeArrowheads="1"/>
          </p:cNvPicPr>
          <p:nvPr/>
        </p:nvPicPr>
        <p:blipFill>
          <a:blip r:embed="rId3" cstate="print"/>
          <a:srcRect/>
          <a:stretch>
            <a:fillRect/>
          </a:stretch>
        </p:blipFill>
        <p:spPr bwMode="auto">
          <a:xfrm>
            <a:off x="5436096" y="1072030"/>
            <a:ext cx="1656184" cy="1996930"/>
          </a:xfrm>
          <a:prstGeom prst="rect">
            <a:avLst/>
          </a:prstGeom>
          <a:noFill/>
          <a:ln w="9525">
            <a:noFill/>
            <a:miter lim="800000"/>
            <a:headEnd/>
            <a:tailEnd/>
          </a:ln>
        </p:spPr>
      </p:pic>
      <p:pic>
        <p:nvPicPr>
          <p:cNvPr id="18441" name="Picture 9" descr="http://images.businessweek.com/story/08/370/1009_mz_warren_buffet.jpg"/>
          <p:cNvPicPr>
            <a:picLocks noChangeAspect="1" noChangeArrowheads="1"/>
          </p:cNvPicPr>
          <p:nvPr/>
        </p:nvPicPr>
        <p:blipFill>
          <a:blip r:embed="rId4" cstate="print"/>
          <a:srcRect/>
          <a:stretch>
            <a:fillRect/>
          </a:stretch>
        </p:blipFill>
        <p:spPr bwMode="auto">
          <a:xfrm>
            <a:off x="5076056" y="3790986"/>
            <a:ext cx="2322585" cy="1726246"/>
          </a:xfrm>
          <a:prstGeom prst="rect">
            <a:avLst/>
          </a:prstGeom>
          <a:noFill/>
        </p:spPr>
      </p:pic>
      <p:sp>
        <p:nvSpPr>
          <p:cNvPr id="12" name="TextBox 11"/>
          <p:cNvSpPr txBox="1"/>
          <p:nvPr/>
        </p:nvSpPr>
        <p:spPr>
          <a:xfrm>
            <a:off x="4427984" y="5518973"/>
            <a:ext cx="4032448" cy="646331"/>
          </a:xfrm>
          <a:prstGeom prst="rect">
            <a:avLst/>
          </a:prstGeom>
          <a:noFill/>
        </p:spPr>
        <p:txBody>
          <a:bodyPr wrap="square" rtlCol="0">
            <a:spAutoFit/>
          </a:bodyPr>
          <a:lstStyle/>
          <a:p>
            <a:r>
              <a:rPr lang="en-GB" b="1" dirty="0" smtClean="0"/>
              <a:t>Warren Buffet</a:t>
            </a:r>
            <a:r>
              <a:rPr lang="en-GB" dirty="0" smtClean="0"/>
              <a:t>: investor, industrialist and philanthropist.</a:t>
            </a:r>
            <a:endParaRPr lang="en-GB" dirty="0"/>
          </a:p>
        </p:txBody>
      </p:sp>
      <p:pic>
        <p:nvPicPr>
          <p:cNvPr id="18442" name="Picture 10"/>
          <p:cNvPicPr>
            <a:picLocks noChangeAspect="1" noChangeArrowheads="1"/>
          </p:cNvPicPr>
          <p:nvPr/>
        </p:nvPicPr>
        <p:blipFill>
          <a:blip r:embed="rId5" cstate="print"/>
          <a:srcRect/>
          <a:stretch>
            <a:fillRect/>
          </a:stretch>
        </p:blipFill>
        <p:spPr bwMode="auto">
          <a:xfrm>
            <a:off x="1043608" y="3888452"/>
            <a:ext cx="2232248" cy="1628780"/>
          </a:xfrm>
          <a:prstGeom prst="rect">
            <a:avLst/>
          </a:prstGeom>
          <a:noFill/>
          <a:ln w="9525">
            <a:noFill/>
            <a:miter lim="800000"/>
            <a:headEnd/>
            <a:tailEnd/>
          </a:ln>
        </p:spPr>
      </p:pic>
      <p:sp>
        <p:nvSpPr>
          <p:cNvPr id="16" name="TextBox 15"/>
          <p:cNvSpPr txBox="1"/>
          <p:nvPr/>
        </p:nvSpPr>
        <p:spPr>
          <a:xfrm>
            <a:off x="467544" y="5518973"/>
            <a:ext cx="3816424" cy="646331"/>
          </a:xfrm>
          <a:prstGeom prst="rect">
            <a:avLst/>
          </a:prstGeom>
          <a:noFill/>
        </p:spPr>
        <p:txBody>
          <a:bodyPr wrap="square" rtlCol="0">
            <a:spAutoFit/>
          </a:bodyPr>
          <a:lstStyle/>
          <a:p>
            <a:pPr algn="just"/>
            <a:r>
              <a:rPr lang="en-GB" b="1" dirty="0" smtClean="0"/>
              <a:t>Martina Navratilova</a:t>
            </a:r>
            <a:r>
              <a:rPr lang="en-GB" dirty="0" smtClean="0"/>
              <a:t>: tennis legend and winner of 59 Grand Slam titles.</a:t>
            </a:r>
            <a:endParaRPr lang="en-GB" dirty="0"/>
          </a:p>
        </p:txBody>
      </p:sp>
      <p:sp>
        <p:nvSpPr>
          <p:cNvPr id="17" name="TextBox 16"/>
          <p:cNvSpPr txBox="1"/>
          <p:nvPr/>
        </p:nvSpPr>
        <p:spPr>
          <a:xfrm>
            <a:off x="251520" y="6165304"/>
            <a:ext cx="8748464" cy="646331"/>
          </a:xfrm>
          <a:prstGeom prst="rect">
            <a:avLst/>
          </a:prstGeom>
          <a:noFill/>
        </p:spPr>
        <p:txBody>
          <a:bodyPr wrap="square" rtlCol="0">
            <a:spAutoFit/>
          </a:bodyPr>
          <a:lstStyle/>
          <a:p>
            <a:r>
              <a:rPr lang="en-GB" u="sng" dirty="0" smtClean="0"/>
              <a:t>Others include</a:t>
            </a:r>
            <a:r>
              <a:rPr lang="en-GB" dirty="0" smtClean="0"/>
              <a:t>:</a:t>
            </a:r>
          </a:p>
          <a:p>
            <a:r>
              <a:rPr lang="en-GB" dirty="0" smtClean="0"/>
              <a:t> Winston Churchill, Den Xiaoping, Omar Sharif, Buster Keaton and Margaret Thatcher. </a:t>
            </a:r>
            <a:endParaRPr lang="en-GB" dirty="0"/>
          </a:p>
        </p:txBody>
      </p:sp>
      <p:sp>
        <p:nvSpPr>
          <p:cNvPr id="18" name="TextBox 17"/>
          <p:cNvSpPr txBox="1"/>
          <p:nvPr/>
        </p:nvSpPr>
        <p:spPr>
          <a:xfrm>
            <a:off x="1547664" y="620688"/>
            <a:ext cx="2623988" cy="369332"/>
          </a:xfrm>
          <a:prstGeom prst="rect">
            <a:avLst/>
          </a:prstGeom>
          <a:noFill/>
        </p:spPr>
        <p:txBody>
          <a:bodyPr wrap="none" rtlCol="0">
            <a:spAutoFit/>
          </a:bodyPr>
          <a:lstStyle/>
          <a:p>
            <a:r>
              <a:rPr lang="en-GB" b="1" u="sng" dirty="0" smtClean="0"/>
              <a:t>Famous Bridge players</a:t>
            </a:r>
            <a:endParaRPr lang="en-GB" b="1" u="sng"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anim calcmode="lin" valueType="num">
                                      <p:cBhvr additive="base">
                                        <p:cTn id="7" dur="500" fill="hold"/>
                                        <p:tgtEl>
                                          <p:spTgt spid="18436"/>
                                        </p:tgtEl>
                                        <p:attrNameLst>
                                          <p:attrName>ppt_x</p:attrName>
                                        </p:attrNameLst>
                                      </p:cBhvr>
                                      <p:tavLst>
                                        <p:tav tm="0">
                                          <p:val>
                                            <p:strVal val="#ppt_x"/>
                                          </p:val>
                                        </p:tav>
                                        <p:tav tm="100000">
                                          <p:val>
                                            <p:strVal val="#ppt_x"/>
                                          </p:val>
                                        </p:tav>
                                      </p:tavLst>
                                    </p:anim>
                                    <p:anim calcmode="lin" valueType="num">
                                      <p:cBhvr additive="base">
                                        <p:cTn id="8" dur="500" fill="hold"/>
                                        <p:tgtEl>
                                          <p:spTgt spid="1843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8437"/>
                                        </p:tgtEl>
                                        <p:attrNameLst>
                                          <p:attrName>style.visibility</p:attrName>
                                        </p:attrNameLst>
                                      </p:cBhvr>
                                      <p:to>
                                        <p:strVal val="visible"/>
                                      </p:to>
                                    </p:set>
                                    <p:anim calcmode="lin" valueType="num">
                                      <p:cBhvr additive="base">
                                        <p:cTn id="17" dur="500" fill="hold"/>
                                        <p:tgtEl>
                                          <p:spTgt spid="18437"/>
                                        </p:tgtEl>
                                        <p:attrNameLst>
                                          <p:attrName>ppt_x</p:attrName>
                                        </p:attrNameLst>
                                      </p:cBhvr>
                                      <p:tavLst>
                                        <p:tav tm="0">
                                          <p:val>
                                            <p:strVal val="#ppt_x"/>
                                          </p:val>
                                        </p:tav>
                                        <p:tav tm="100000">
                                          <p:val>
                                            <p:strVal val="#ppt_x"/>
                                          </p:val>
                                        </p:tav>
                                      </p:tavLst>
                                    </p:anim>
                                    <p:anim calcmode="lin" valueType="num">
                                      <p:cBhvr additive="base">
                                        <p:cTn id="18" dur="500" fill="hold"/>
                                        <p:tgtEl>
                                          <p:spTgt spid="1843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8442"/>
                                        </p:tgtEl>
                                        <p:attrNameLst>
                                          <p:attrName>style.visibility</p:attrName>
                                        </p:attrNameLst>
                                      </p:cBhvr>
                                      <p:to>
                                        <p:strVal val="visible"/>
                                      </p:to>
                                    </p:set>
                                    <p:anim calcmode="lin" valueType="num">
                                      <p:cBhvr additive="base">
                                        <p:cTn id="27" dur="500" fill="hold"/>
                                        <p:tgtEl>
                                          <p:spTgt spid="18442"/>
                                        </p:tgtEl>
                                        <p:attrNameLst>
                                          <p:attrName>ppt_x</p:attrName>
                                        </p:attrNameLst>
                                      </p:cBhvr>
                                      <p:tavLst>
                                        <p:tav tm="0">
                                          <p:val>
                                            <p:strVal val="#ppt_x"/>
                                          </p:val>
                                        </p:tav>
                                        <p:tav tm="100000">
                                          <p:val>
                                            <p:strVal val="#ppt_x"/>
                                          </p:val>
                                        </p:tav>
                                      </p:tavLst>
                                    </p:anim>
                                    <p:anim calcmode="lin" valueType="num">
                                      <p:cBhvr additive="base">
                                        <p:cTn id="28" dur="500" fill="hold"/>
                                        <p:tgtEl>
                                          <p:spTgt spid="1844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8441"/>
                                        </p:tgtEl>
                                        <p:attrNameLst>
                                          <p:attrName>style.visibility</p:attrName>
                                        </p:attrNameLst>
                                      </p:cBhvr>
                                      <p:to>
                                        <p:strVal val="visible"/>
                                      </p:to>
                                    </p:set>
                                    <p:anim calcmode="lin" valueType="num">
                                      <p:cBhvr additive="base">
                                        <p:cTn id="37" dur="500" fill="hold"/>
                                        <p:tgtEl>
                                          <p:spTgt spid="18441"/>
                                        </p:tgtEl>
                                        <p:attrNameLst>
                                          <p:attrName>ppt_x</p:attrName>
                                        </p:attrNameLst>
                                      </p:cBhvr>
                                      <p:tavLst>
                                        <p:tav tm="0">
                                          <p:val>
                                            <p:strVal val="#ppt_x"/>
                                          </p:val>
                                        </p:tav>
                                        <p:tav tm="100000">
                                          <p:val>
                                            <p:strVal val="#ppt_x"/>
                                          </p:val>
                                        </p:tav>
                                      </p:tavLst>
                                    </p:anim>
                                    <p:anim calcmode="lin" valueType="num">
                                      <p:cBhvr additive="base">
                                        <p:cTn id="38" dur="500" fill="hold"/>
                                        <p:tgtEl>
                                          <p:spTgt spid="1844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2"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42094" y="44624"/>
            <a:ext cx="1598258" cy="369332"/>
          </a:xfrm>
          <a:prstGeom prst="rect">
            <a:avLst/>
          </a:prstGeom>
          <a:noFill/>
        </p:spPr>
        <p:txBody>
          <a:bodyPr wrap="none" rtlCol="0">
            <a:spAutoFit/>
          </a:bodyPr>
          <a:lstStyle/>
          <a:p>
            <a:r>
              <a:rPr lang="en-GB" b="1" dirty="0" smtClean="0"/>
              <a:t>Introduction</a:t>
            </a:r>
            <a:endParaRPr lang="en-GB" b="1"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42094" y="44624"/>
            <a:ext cx="1598258" cy="369332"/>
          </a:xfrm>
          <a:prstGeom prst="rect">
            <a:avLst/>
          </a:prstGeom>
          <a:noFill/>
        </p:spPr>
        <p:txBody>
          <a:bodyPr wrap="none" rtlCol="0">
            <a:spAutoFit/>
          </a:bodyPr>
          <a:lstStyle/>
          <a:p>
            <a:r>
              <a:rPr lang="en-GB" b="1" dirty="0" smtClean="0"/>
              <a:t>Introduction</a:t>
            </a:r>
            <a:endParaRPr lang="en-GB" b="1" dirty="0"/>
          </a:p>
        </p:txBody>
      </p:sp>
      <p:sp>
        <p:nvSpPr>
          <p:cNvPr id="3" name="TextBox 2"/>
          <p:cNvSpPr txBox="1"/>
          <p:nvPr/>
        </p:nvSpPr>
        <p:spPr>
          <a:xfrm>
            <a:off x="539552" y="1353542"/>
            <a:ext cx="3744416" cy="923330"/>
          </a:xfrm>
          <a:prstGeom prst="rect">
            <a:avLst/>
          </a:prstGeom>
          <a:noFill/>
        </p:spPr>
        <p:txBody>
          <a:bodyPr wrap="square" rtlCol="0">
            <a:spAutoFit/>
          </a:bodyPr>
          <a:lstStyle/>
          <a:p>
            <a:pPr algn="just"/>
            <a:r>
              <a:rPr lang="en-GB" b="1" dirty="0" smtClean="0"/>
              <a:t>Bridge</a:t>
            </a:r>
            <a:r>
              <a:rPr lang="en-GB" dirty="0" smtClean="0"/>
              <a:t> is a trick-taking card game that is played by four players, each of which are dealt 13 cards.</a:t>
            </a:r>
          </a:p>
        </p:txBody>
      </p:sp>
      <p:sp>
        <p:nvSpPr>
          <p:cNvPr id="4" name="Rectangle 3"/>
          <p:cNvSpPr/>
          <p:nvPr/>
        </p:nvSpPr>
        <p:spPr>
          <a:xfrm>
            <a:off x="395536" y="3923764"/>
            <a:ext cx="8136904" cy="369332"/>
          </a:xfrm>
          <a:prstGeom prst="rect">
            <a:avLst/>
          </a:prstGeom>
        </p:spPr>
        <p:txBody>
          <a:bodyPr wrap="square">
            <a:spAutoFit/>
          </a:bodyPr>
          <a:lstStyle/>
          <a:p>
            <a:pPr algn="just"/>
            <a:r>
              <a:rPr lang="en-GB" dirty="0" smtClean="0"/>
              <a:t>When the cards are dealt, the game consists of two phases: </a:t>
            </a:r>
            <a:r>
              <a:rPr lang="en-GB" b="1" dirty="0" smtClean="0"/>
              <a:t>bidding</a:t>
            </a:r>
            <a:r>
              <a:rPr lang="en-GB" dirty="0" smtClean="0"/>
              <a:t> and </a:t>
            </a:r>
            <a:r>
              <a:rPr lang="en-GB" b="1" dirty="0" smtClean="0"/>
              <a:t>play</a:t>
            </a:r>
            <a:r>
              <a:rPr lang="en-GB" dirty="0" smtClean="0"/>
              <a:t>.</a:t>
            </a:r>
            <a:endParaRPr lang="en-GB" dirty="0"/>
          </a:p>
        </p:txBody>
      </p:sp>
      <p:pic>
        <p:nvPicPr>
          <p:cNvPr id="4097" name="Picture 1" descr="C:\Users\Teichos\Desktop\dogs-poker.gif"/>
          <p:cNvPicPr>
            <a:picLocks noChangeAspect="1" noChangeArrowheads="1" noCrop="1"/>
          </p:cNvPicPr>
          <p:nvPr/>
        </p:nvPicPr>
        <p:blipFill>
          <a:blip r:embed="rId3" cstate="print"/>
          <a:srcRect/>
          <a:stretch>
            <a:fillRect/>
          </a:stretch>
        </p:blipFill>
        <p:spPr bwMode="auto">
          <a:xfrm>
            <a:off x="4499992" y="1052736"/>
            <a:ext cx="3744416" cy="2469477"/>
          </a:xfrm>
          <a:prstGeom prst="rect">
            <a:avLst/>
          </a:prstGeom>
          <a:noFill/>
        </p:spPr>
      </p:pic>
      <p:pic>
        <p:nvPicPr>
          <p:cNvPr id="4101" name="Picture 5" descr="http://www.centralcarolinabridge.org/images/Card%20Game%20Clip%20Art/j0309142.jpg"/>
          <p:cNvPicPr>
            <a:picLocks noChangeAspect="1" noChangeArrowheads="1"/>
          </p:cNvPicPr>
          <p:nvPr/>
        </p:nvPicPr>
        <p:blipFill>
          <a:blip r:embed="rId4" cstate="print"/>
          <a:srcRect/>
          <a:stretch>
            <a:fillRect/>
          </a:stretch>
        </p:blipFill>
        <p:spPr bwMode="auto">
          <a:xfrm>
            <a:off x="4716016" y="4365104"/>
            <a:ext cx="3338736" cy="2232247"/>
          </a:xfrm>
          <a:prstGeom prst="rect">
            <a:avLst/>
          </a:prstGeom>
          <a:noFill/>
        </p:spPr>
      </p:pic>
      <p:pic>
        <p:nvPicPr>
          <p:cNvPr id="4105" name="Picture 9" descr="http://static.guim.co.uk/sys-images/Guardian/Pix/documents/2009/5/21/1242903690689/Bridge-21052009-001.jpg"/>
          <p:cNvPicPr>
            <a:picLocks noChangeAspect="1" noChangeArrowheads="1"/>
          </p:cNvPicPr>
          <p:nvPr/>
        </p:nvPicPr>
        <p:blipFill>
          <a:blip r:embed="rId5" cstate="print"/>
          <a:srcRect/>
          <a:stretch>
            <a:fillRect/>
          </a:stretch>
        </p:blipFill>
        <p:spPr bwMode="auto">
          <a:xfrm>
            <a:off x="262508" y="4725144"/>
            <a:ext cx="4381500" cy="1381126"/>
          </a:xfrm>
          <a:prstGeom prst="rect">
            <a:avLst/>
          </a:prstGeom>
          <a:noFill/>
        </p:spPr>
      </p:pic>
      <p:sp>
        <p:nvSpPr>
          <p:cNvPr id="8" name="TextBox 7"/>
          <p:cNvSpPr txBox="1"/>
          <p:nvPr/>
        </p:nvSpPr>
        <p:spPr>
          <a:xfrm>
            <a:off x="539552" y="2372687"/>
            <a:ext cx="3744416" cy="1200329"/>
          </a:xfrm>
          <a:prstGeom prst="rect">
            <a:avLst/>
          </a:prstGeom>
          <a:noFill/>
        </p:spPr>
        <p:txBody>
          <a:bodyPr wrap="square" rtlCol="0">
            <a:spAutoFit/>
          </a:bodyPr>
          <a:lstStyle/>
          <a:p>
            <a:pPr algn="just"/>
            <a:r>
              <a:rPr lang="en-GB" dirty="0" smtClean="0"/>
              <a:t>The game is played with two competing partnerships sitting opposite each other around a table.</a:t>
            </a:r>
            <a:endParaRPr lang="en-GB" b="1" u="sng" dirty="0" smtClean="0"/>
          </a:p>
          <a:p>
            <a:pPr algn="just"/>
            <a:endParaRPr lang="en-GB" dirty="0"/>
          </a:p>
        </p:txBody>
      </p:sp>
      <p:sp>
        <p:nvSpPr>
          <p:cNvPr id="9" name="TextBox 8"/>
          <p:cNvSpPr txBox="1"/>
          <p:nvPr/>
        </p:nvSpPr>
        <p:spPr>
          <a:xfrm>
            <a:off x="1403648" y="663079"/>
            <a:ext cx="2602507" cy="461665"/>
          </a:xfrm>
          <a:prstGeom prst="rect">
            <a:avLst/>
          </a:prstGeom>
          <a:noFill/>
        </p:spPr>
        <p:txBody>
          <a:bodyPr wrap="none" rtlCol="0">
            <a:spAutoFit/>
          </a:bodyPr>
          <a:lstStyle/>
          <a:p>
            <a:r>
              <a:rPr lang="en-GB" sz="2400" b="1" u="sng" dirty="0" smtClean="0"/>
              <a:t>How is it played?</a:t>
            </a:r>
            <a:endParaRPr lang="en-GB" sz="2400" b="1" u="sng"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97"/>
                                        </p:tgtEl>
                                        <p:attrNameLst>
                                          <p:attrName>style.visibility</p:attrName>
                                        </p:attrNameLst>
                                      </p:cBhvr>
                                      <p:to>
                                        <p:strVal val="visible"/>
                                      </p:to>
                                    </p:set>
                                    <p:anim calcmode="lin" valueType="num">
                                      <p:cBhvr additive="base">
                                        <p:cTn id="19" dur="500" fill="hold"/>
                                        <p:tgtEl>
                                          <p:spTgt spid="4097"/>
                                        </p:tgtEl>
                                        <p:attrNameLst>
                                          <p:attrName>ppt_x</p:attrName>
                                        </p:attrNameLst>
                                      </p:cBhvr>
                                      <p:tavLst>
                                        <p:tav tm="0">
                                          <p:val>
                                            <p:strVal val="#ppt_x"/>
                                          </p:val>
                                        </p:tav>
                                        <p:tav tm="100000">
                                          <p:val>
                                            <p:strVal val="#ppt_x"/>
                                          </p:val>
                                        </p:tav>
                                      </p:tavLst>
                                    </p:anim>
                                    <p:anim calcmode="lin" valueType="num">
                                      <p:cBhvr additive="base">
                                        <p:cTn id="20" dur="500" fill="hold"/>
                                        <p:tgtEl>
                                          <p:spTgt spid="409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105"/>
                                        </p:tgtEl>
                                        <p:attrNameLst>
                                          <p:attrName>style.visibility</p:attrName>
                                        </p:attrNameLst>
                                      </p:cBhvr>
                                      <p:to>
                                        <p:strVal val="visible"/>
                                      </p:to>
                                    </p:set>
                                    <p:anim calcmode="lin" valueType="num">
                                      <p:cBhvr additive="base">
                                        <p:cTn id="31" dur="500" fill="hold"/>
                                        <p:tgtEl>
                                          <p:spTgt spid="4105"/>
                                        </p:tgtEl>
                                        <p:attrNameLst>
                                          <p:attrName>ppt_x</p:attrName>
                                        </p:attrNameLst>
                                      </p:cBhvr>
                                      <p:tavLst>
                                        <p:tav tm="0">
                                          <p:val>
                                            <p:strVal val="#ppt_x"/>
                                          </p:val>
                                        </p:tav>
                                        <p:tav tm="100000">
                                          <p:val>
                                            <p:strVal val="#ppt_x"/>
                                          </p:val>
                                        </p:tav>
                                      </p:tavLst>
                                    </p:anim>
                                    <p:anim calcmode="lin" valueType="num">
                                      <p:cBhvr additive="base">
                                        <p:cTn id="32" dur="500" fill="hold"/>
                                        <p:tgtEl>
                                          <p:spTgt spid="410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101"/>
                                        </p:tgtEl>
                                        <p:attrNameLst>
                                          <p:attrName>style.visibility</p:attrName>
                                        </p:attrNameLst>
                                      </p:cBhvr>
                                      <p:to>
                                        <p:strVal val="visible"/>
                                      </p:to>
                                    </p:set>
                                    <p:anim calcmode="lin" valueType="num">
                                      <p:cBhvr additive="base">
                                        <p:cTn id="37" dur="500" fill="hold"/>
                                        <p:tgtEl>
                                          <p:spTgt spid="4101"/>
                                        </p:tgtEl>
                                        <p:attrNameLst>
                                          <p:attrName>ppt_x</p:attrName>
                                        </p:attrNameLst>
                                      </p:cBhvr>
                                      <p:tavLst>
                                        <p:tav tm="0">
                                          <p:val>
                                            <p:strVal val="#ppt_x"/>
                                          </p:val>
                                        </p:tav>
                                        <p:tav tm="100000">
                                          <p:val>
                                            <p:strVal val="#ppt_x"/>
                                          </p:val>
                                        </p:tav>
                                      </p:tavLst>
                                    </p:anim>
                                    <p:anim calcmode="lin" valueType="num">
                                      <p:cBhvr additive="base">
                                        <p:cTn id="38" dur="500" fill="hold"/>
                                        <p:tgtEl>
                                          <p:spTgt spid="41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4"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788024" y="3140968"/>
            <a:ext cx="3744416" cy="22322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6142094" y="44624"/>
            <a:ext cx="1598258" cy="369332"/>
          </a:xfrm>
          <a:prstGeom prst="rect">
            <a:avLst/>
          </a:prstGeom>
          <a:noFill/>
        </p:spPr>
        <p:txBody>
          <a:bodyPr wrap="none" rtlCol="0">
            <a:spAutoFit/>
          </a:bodyPr>
          <a:lstStyle/>
          <a:p>
            <a:r>
              <a:rPr lang="en-GB" b="1" dirty="0" smtClean="0"/>
              <a:t>Introduction</a:t>
            </a:r>
            <a:endParaRPr lang="en-GB" b="1" dirty="0"/>
          </a:p>
        </p:txBody>
      </p:sp>
      <p:sp>
        <p:nvSpPr>
          <p:cNvPr id="3" name="TextBox 2"/>
          <p:cNvSpPr txBox="1"/>
          <p:nvPr/>
        </p:nvSpPr>
        <p:spPr>
          <a:xfrm>
            <a:off x="1547664" y="735087"/>
            <a:ext cx="1958228" cy="461665"/>
          </a:xfrm>
          <a:prstGeom prst="rect">
            <a:avLst/>
          </a:prstGeom>
          <a:noFill/>
        </p:spPr>
        <p:txBody>
          <a:bodyPr wrap="none" rtlCol="0">
            <a:spAutoFit/>
          </a:bodyPr>
          <a:lstStyle/>
          <a:p>
            <a:r>
              <a:rPr lang="en-GB" sz="2400" b="1" u="sng" dirty="0" smtClean="0"/>
              <a:t>The Bidding</a:t>
            </a:r>
            <a:endParaRPr lang="en-GB" sz="2400" b="1" u="sng" dirty="0"/>
          </a:p>
        </p:txBody>
      </p:sp>
      <p:sp>
        <p:nvSpPr>
          <p:cNvPr id="4" name="TextBox 3"/>
          <p:cNvSpPr txBox="1"/>
          <p:nvPr/>
        </p:nvSpPr>
        <p:spPr>
          <a:xfrm>
            <a:off x="827584" y="1447616"/>
            <a:ext cx="7488832" cy="1477328"/>
          </a:xfrm>
          <a:prstGeom prst="rect">
            <a:avLst/>
          </a:prstGeom>
          <a:noFill/>
        </p:spPr>
        <p:txBody>
          <a:bodyPr wrap="square" rtlCol="0">
            <a:spAutoFit/>
          </a:bodyPr>
          <a:lstStyle/>
          <a:p>
            <a:pPr algn="just"/>
            <a:r>
              <a:rPr lang="en-GB" dirty="0" smtClean="0"/>
              <a:t>The auction starts with the dealer and rotates around the table clockwise with each player making a call. Players can make more than one call in a round of bidding until 3 players in a row all Pass. At this point the partnership who makes the highest bid is said to have won the bidding and the play starts.</a:t>
            </a:r>
            <a:endParaRPr lang="en-GB" dirty="0"/>
          </a:p>
        </p:txBody>
      </p:sp>
      <p:pic>
        <p:nvPicPr>
          <p:cNvPr id="5" name="Picture 3" descr="http://static.guim.co.uk/sys-images/Guardian/Pix/pictures/2009/3/26/1238063773607/bridge2.jpg"/>
          <p:cNvPicPr>
            <a:picLocks noChangeAspect="1" noChangeArrowheads="1"/>
          </p:cNvPicPr>
          <p:nvPr/>
        </p:nvPicPr>
        <p:blipFill>
          <a:blip r:embed="rId3" cstate="print"/>
          <a:srcRect/>
          <a:stretch>
            <a:fillRect/>
          </a:stretch>
        </p:blipFill>
        <p:spPr bwMode="auto">
          <a:xfrm>
            <a:off x="755576" y="3156621"/>
            <a:ext cx="3816424" cy="2216595"/>
          </a:xfrm>
          <a:prstGeom prst="rect">
            <a:avLst/>
          </a:prstGeom>
          <a:noFill/>
        </p:spPr>
      </p:pic>
      <p:sp>
        <p:nvSpPr>
          <p:cNvPr id="6" name="TextBox 5"/>
          <p:cNvSpPr txBox="1"/>
          <p:nvPr/>
        </p:nvSpPr>
        <p:spPr>
          <a:xfrm>
            <a:off x="755576" y="5651956"/>
            <a:ext cx="7560840" cy="369332"/>
          </a:xfrm>
          <a:prstGeom prst="rect">
            <a:avLst/>
          </a:prstGeom>
          <a:noFill/>
        </p:spPr>
        <p:txBody>
          <a:bodyPr wrap="square" rtlCol="0">
            <a:spAutoFit/>
          </a:bodyPr>
          <a:lstStyle/>
          <a:p>
            <a:pPr algn="just"/>
            <a:r>
              <a:rPr lang="en-GB" dirty="0" smtClean="0"/>
              <a:t>A bid corresponds to the number of that bid + 6 tricks. </a:t>
            </a:r>
          </a:p>
        </p:txBody>
      </p:sp>
      <p:sp>
        <p:nvSpPr>
          <p:cNvPr id="7" name="TextBox 6"/>
          <p:cNvSpPr txBox="1"/>
          <p:nvPr/>
        </p:nvSpPr>
        <p:spPr>
          <a:xfrm>
            <a:off x="4840788" y="3177550"/>
            <a:ext cx="3691652" cy="2123658"/>
          </a:xfrm>
          <a:prstGeom prst="rect">
            <a:avLst/>
          </a:prstGeom>
          <a:noFill/>
        </p:spPr>
        <p:txBody>
          <a:bodyPr wrap="square" rtlCol="0">
            <a:spAutoFit/>
          </a:bodyPr>
          <a:lstStyle/>
          <a:p>
            <a:r>
              <a:rPr lang="en-GB" dirty="0" smtClean="0">
                <a:solidFill>
                  <a:schemeClr val="bg1"/>
                </a:solidFill>
              </a:rPr>
              <a:t>There </a:t>
            </a:r>
            <a:r>
              <a:rPr lang="en-GB" smtClean="0">
                <a:solidFill>
                  <a:schemeClr val="bg1"/>
                </a:solidFill>
              </a:rPr>
              <a:t>are </a:t>
            </a:r>
            <a:r>
              <a:rPr lang="en-GB" smtClean="0">
                <a:solidFill>
                  <a:schemeClr val="bg1"/>
                </a:solidFill>
              </a:rPr>
              <a:t>5 </a:t>
            </a:r>
            <a:r>
              <a:rPr lang="en-GB" dirty="0" smtClean="0">
                <a:solidFill>
                  <a:schemeClr val="bg1"/>
                </a:solidFill>
              </a:rPr>
              <a:t>‘strains’ that can be bid:</a:t>
            </a:r>
          </a:p>
          <a:p>
            <a:r>
              <a:rPr lang="en-GB" sz="2400" dirty="0" smtClean="0">
                <a:solidFill>
                  <a:srgbClr val="084C13"/>
                </a:solidFill>
              </a:rPr>
              <a:t>        ♣</a:t>
            </a:r>
            <a:r>
              <a:rPr lang="en-GB" dirty="0" smtClean="0">
                <a:solidFill>
                  <a:srgbClr val="084C13"/>
                </a:solidFill>
              </a:rPr>
              <a:t> 	</a:t>
            </a:r>
            <a:r>
              <a:rPr lang="en-GB" dirty="0" smtClean="0">
                <a:solidFill>
                  <a:schemeClr val="bg1"/>
                </a:solidFill>
              </a:rPr>
              <a:t>= Clubs</a:t>
            </a:r>
          </a:p>
          <a:p>
            <a:r>
              <a:rPr lang="en-GB" sz="2400" dirty="0" smtClean="0">
                <a:solidFill>
                  <a:srgbClr val="FFC000"/>
                </a:solidFill>
              </a:rPr>
              <a:t>        ♦</a:t>
            </a:r>
            <a:r>
              <a:rPr lang="en-GB" dirty="0" smtClean="0">
                <a:solidFill>
                  <a:srgbClr val="FFC000"/>
                </a:solidFill>
              </a:rPr>
              <a:t> 	</a:t>
            </a:r>
            <a:r>
              <a:rPr lang="en-GB" dirty="0" smtClean="0">
                <a:solidFill>
                  <a:schemeClr val="bg1"/>
                </a:solidFill>
              </a:rPr>
              <a:t>= Diamonds</a:t>
            </a:r>
          </a:p>
          <a:p>
            <a:r>
              <a:rPr lang="en-GB" sz="2400" dirty="0" smtClean="0">
                <a:solidFill>
                  <a:srgbClr val="FF0000"/>
                </a:solidFill>
              </a:rPr>
              <a:t>        ♥</a:t>
            </a:r>
            <a:r>
              <a:rPr lang="en-GB" dirty="0" smtClean="0">
                <a:solidFill>
                  <a:srgbClr val="FF0000"/>
                </a:solidFill>
              </a:rPr>
              <a:t> 	</a:t>
            </a:r>
            <a:r>
              <a:rPr lang="en-GB" dirty="0" smtClean="0">
                <a:solidFill>
                  <a:schemeClr val="bg1"/>
                </a:solidFill>
              </a:rPr>
              <a:t>= Hearts</a:t>
            </a:r>
          </a:p>
          <a:p>
            <a:r>
              <a:rPr lang="en-GB" sz="2400" dirty="0" smtClean="0">
                <a:solidFill>
                  <a:schemeClr val="bg1"/>
                </a:solidFill>
              </a:rPr>
              <a:t>        ♠</a:t>
            </a:r>
            <a:r>
              <a:rPr lang="en-GB" dirty="0" smtClean="0">
                <a:solidFill>
                  <a:schemeClr val="bg1"/>
                </a:solidFill>
              </a:rPr>
              <a:t> 	= Spades</a:t>
            </a:r>
          </a:p>
          <a:p>
            <a:r>
              <a:rPr lang="en-GB" dirty="0" smtClean="0"/>
              <a:t>         </a:t>
            </a:r>
            <a:r>
              <a:rPr lang="en-GB" dirty="0" smtClean="0">
                <a:solidFill>
                  <a:schemeClr val="bg1"/>
                </a:solidFill>
              </a:rPr>
              <a:t>NT</a:t>
            </a:r>
            <a:r>
              <a:rPr lang="en-GB" sz="1050" dirty="0" smtClean="0">
                <a:solidFill>
                  <a:schemeClr val="bg1"/>
                </a:solidFill>
              </a:rPr>
              <a:t> </a:t>
            </a:r>
            <a:r>
              <a:rPr lang="en-GB" dirty="0" smtClean="0">
                <a:solidFill>
                  <a:schemeClr val="bg1"/>
                </a:solidFill>
              </a:rPr>
              <a:t>	= No Trumps</a:t>
            </a:r>
            <a:endParaRPr lang="en-GB"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42094" y="44624"/>
            <a:ext cx="1598258" cy="369332"/>
          </a:xfrm>
          <a:prstGeom prst="rect">
            <a:avLst/>
          </a:prstGeom>
          <a:noFill/>
        </p:spPr>
        <p:txBody>
          <a:bodyPr wrap="none" rtlCol="0">
            <a:spAutoFit/>
          </a:bodyPr>
          <a:lstStyle/>
          <a:p>
            <a:r>
              <a:rPr lang="en-GB" b="1" dirty="0" smtClean="0"/>
              <a:t>Introduction</a:t>
            </a:r>
            <a:endParaRPr lang="en-GB" b="1" dirty="0"/>
          </a:p>
        </p:txBody>
      </p:sp>
      <p:sp>
        <p:nvSpPr>
          <p:cNvPr id="3" name="TextBox 2"/>
          <p:cNvSpPr txBox="1"/>
          <p:nvPr/>
        </p:nvSpPr>
        <p:spPr>
          <a:xfrm>
            <a:off x="1475656" y="764704"/>
            <a:ext cx="5426101" cy="461665"/>
          </a:xfrm>
          <a:prstGeom prst="rect">
            <a:avLst/>
          </a:prstGeom>
          <a:noFill/>
        </p:spPr>
        <p:txBody>
          <a:bodyPr wrap="none" rtlCol="0">
            <a:spAutoFit/>
          </a:bodyPr>
          <a:lstStyle/>
          <a:p>
            <a:r>
              <a:rPr lang="en-GB" sz="2400" b="1" u="sng" dirty="0" smtClean="0"/>
              <a:t>How many tricks can my hand take? </a:t>
            </a:r>
            <a:endParaRPr lang="en-GB" sz="2400" dirty="0"/>
          </a:p>
        </p:txBody>
      </p:sp>
      <p:sp>
        <p:nvSpPr>
          <p:cNvPr id="4" name="TextBox 3"/>
          <p:cNvSpPr txBox="1"/>
          <p:nvPr/>
        </p:nvSpPr>
        <p:spPr>
          <a:xfrm>
            <a:off x="1547664" y="1700808"/>
            <a:ext cx="184731" cy="369332"/>
          </a:xfrm>
          <a:prstGeom prst="rect">
            <a:avLst/>
          </a:prstGeom>
          <a:noFill/>
        </p:spPr>
        <p:txBody>
          <a:bodyPr wrap="none" rtlCol="0">
            <a:spAutoFit/>
          </a:bodyPr>
          <a:lstStyle/>
          <a:p>
            <a:endParaRPr lang="en-GB"/>
          </a:p>
        </p:txBody>
      </p:sp>
      <p:pic>
        <p:nvPicPr>
          <p:cNvPr id="4098" name="Picture 2" descr="http://farm4.static.flickr.com/3116/2562642530_3ec4208981_z.jpg"/>
          <p:cNvPicPr>
            <a:picLocks noChangeAspect="1" noChangeArrowheads="1"/>
          </p:cNvPicPr>
          <p:nvPr/>
        </p:nvPicPr>
        <p:blipFill>
          <a:blip r:embed="rId3" cstate="print"/>
          <a:srcRect/>
          <a:stretch>
            <a:fillRect/>
          </a:stretch>
        </p:blipFill>
        <p:spPr bwMode="auto">
          <a:xfrm rot="-5400000">
            <a:off x="352828" y="2567988"/>
            <a:ext cx="4366271" cy="2919944"/>
          </a:xfrm>
          <a:prstGeom prst="rect">
            <a:avLst/>
          </a:prstGeom>
          <a:noFill/>
        </p:spPr>
      </p:pic>
      <p:sp>
        <p:nvSpPr>
          <p:cNvPr id="6" name="TextBox 5"/>
          <p:cNvSpPr txBox="1"/>
          <p:nvPr/>
        </p:nvSpPr>
        <p:spPr>
          <a:xfrm>
            <a:off x="4211960" y="2204864"/>
            <a:ext cx="3282822" cy="523220"/>
          </a:xfrm>
          <a:prstGeom prst="rect">
            <a:avLst/>
          </a:prstGeom>
          <a:noFill/>
        </p:spPr>
        <p:txBody>
          <a:bodyPr wrap="none" rtlCol="0">
            <a:spAutoFit/>
          </a:bodyPr>
          <a:lstStyle/>
          <a:p>
            <a:r>
              <a:rPr lang="en-GB" sz="2800" dirty="0" smtClean="0"/>
              <a:t>   </a:t>
            </a:r>
            <a:r>
              <a:rPr lang="en-GB" sz="2000" dirty="0" smtClean="0"/>
              <a:t> </a:t>
            </a:r>
            <a:r>
              <a:rPr lang="en-GB" sz="2800" dirty="0" smtClean="0"/>
              <a:t> Ace = 	4 points</a:t>
            </a:r>
            <a:endParaRPr lang="en-GB" sz="2800" dirty="0"/>
          </a:p>
        </p:txBody>
      </p:sp>
      <p:sp>
        <p:nvSpPr>
          <p:cNvPr id="7" name="TextBox 6"/>
          <p:cNvSpPr txBox="1"/>
          <p:nvPr/>
        </p:nvSpPr>
        <p:spPr>
          <a:xfrm>
            <a:off x="4211960" y="3193812"/>
            <a:ext cx="3255571" cy="523220"/>
          </a:xfrm>
          <a:prstGeom prst="rect">
            <a:avLst/>
          </a:prstGeom>
          <a:noFill/>
        </p:spPr>
        <p:txBody>
          <a:bodyPr wrap="none" rtlCol="0">
            <a:spAutoFit/>
          </a:bodyPr>
          <a:lstStyle/>
          <a:p>
            <a:r>
              <a:rPr lang="en-GB" sz="2800" dirty="0" smtClean="0"/>
              <a:t>   King = 	3 points</a:t>
            </a:r>
            <a:endParaRPr lang="en-GB" sz="2800" dirty="0"/>
          </a:p>
        </p:txBody>
      </p:sp>
      <p:sp>
        <p:nvSpPr>
          <p:cNvPr id="8" name="TextBox 7"/>
          <p:cNvSpPr txBox="1"/>
          <p:nvPr/>
        </p:nvSpPr>
        <p:spPr>
          <a:xfrm>
            <a:off x="4211960" y="4201924"/>
            <a:ext cx="3528392" cy="523220"/>
          </a:xfrm>
          <a:prstGeom prst="rect">
            <a:avLst/>
          </a:prstGeom>
          <a:noFill/>
        </p:spPr>
        <p:txBody>
          <a:bodyPr wrap="square" rtlCol="0">
            <a:spAutoFit/>
          </a:bodyPr>
          <a:lstStyle/>
          <a:p>
            <a:r>
              <a:rPr lang="en-GB" sz="2800" dirty="0" smtClean="0"/>
              <a:t>Queen = 	2 points</a:t>
            </a:r>
            <a:endParaRPr lang="en-GB" sz="2800" dirty="0"/>
          </a:p>
        </p:txBody>
      </p:sp>
      <p:sp>
        <p:nvSpPr>
          <p:cNvPr id="9" name="TextBox 8"/>
          <p:cNvSpPr txBox="1"/>
          <p:nvPr/>
        </p:nvSpPr>
        <p:spPr>
          <a:xfrm>
            <a:off x="4283968" y="5229200"/>
            <a:ext cx="3058401" cy="523220"/>
          </a:xfrm>
          <a:prstGeom prst="rect">
            <a:avLst/>
          </a:prstGeom>
          <a:noFill/>
        </p:spPr>
        <p:txBody>
          <a:bodyPr wrap="none" rtlCol="0">
            <a:spAutoFit/>
          </a:bodyPr>
          <a:lstStyle/>
          <a:p>
            <a:r>
              <a:rPr lang="en-GB" sz="2800" dirty="0" smtClean="0"/>
              <a:t>    Jack = 	1 point</a:t>
            </a:r>
            <a:endParaRPr lang="en-GB" sz="2800" dirty="0"/>
          </a:p>
        </p:txBody>
      </p:sp>
      <p:sp>
        <p:nvSpPr>
          <p:cNvPr id="10" name="Rectangle 9"/>
          <p:cNvSpPr/>
          <p:nvPr/>
        </p:nvSpPr>
        <p:spPr>
          <a:xfrm>
            <a:off x="1187624" y="1412776"/>
            <a:ext cx="2636812" cy="461665"/>
          </a:xfrm>
          <a:prstGeom prst="rect">
            <a:avLst/>
          </a:prstGeom>
        </p:spPr>
        <p:txBody>
          <a:bodyPr wrap="none">
            <a:spAutoFit/>
          </a:bodyPr>
          <a:lstStyle/>
          <a:p>
            <a:r>
              <a:rPr lang="en-GB" sz="2400" b="1" dirty="0" smtClean="0"/>
              <a:t>Counting points:</a:t>
            </a:r>
            <a:endParaRPr lang="en-GB" sz="2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additive="base">
                                        <p:cTn id="13" dur="500" fill="hold"/>
                                        <p:tgtEl>
                                          <p:spTgt spid="4098"/>
                                        </p:tgtEl>
                                        <p:attrNameLst>
                                          <p:attrName>ppt_x</p:attrName>
                                        </p:attrNameLst>
                                      </p:cBhvr>
                                      <p:tavLst>
                                        <p:tav tm="0">
                                          <p:val>
                                            <p:strVal val="#ppt_x"/>
                                          </p:val>
                                        </p:tav>
                                        <p:tav tm="100000">
                                          <p:val>
                                            <p:strVal val="#ppt_x"/>
                                          </p:val>
                                        </p:tav>
                                      </p:tavLst>
                                    </p:anim>
                                    <p:anim calcmode="lin" valueType="num">
                                      <p:cBhvr additive="base">
                                        <p:cTn id="14"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42094" y="44624"/>
            <a:ext cx="1598258" cy="369332"/>
          </a:xfrm>
          <a:prstGeom prst="rect">
            <a:avLst/>
          </a:prstGeom>
          <a:noFill/>
        </p:spPr>
        <p:txBody>
          <a:bodyPr wrap="none" rtlCol="0">
            <a:spAutoFit/>
          </a:bodyPr>
          <a:lstStyle/>
          <a:p>
            <a:r>
              <a:rPr lang="en-GB" b="1" dirty="0" smtClean="0"/>
              <a:t>Introduction</a:t>
            </a:r>
            <a:endParaRPr lang="en-GB" b="1" dirty="0"/>
          </a:p>
        </p:txBody>
      </p:sp>
      <p:pic>
        <p:nvPicPr>
          <p:cNvPr id="3074" name="Picture 2" descr="http://home.comcast.net/~kwbridge/art/hand35-b.gif"/>
          <p:cNvPicPr>
            <a:picLocks noChangeAspect="1" noChangeArrowheads="1"/>
          </p:cNvPicPr>
          <p:nvPr/>
        </p:nvPicPr>
        <p:blipFill>
          <a:blip r:embed="rId3" cstate="print"/>
          <a:srcRect/>
          <a:stretch>
            <a:fillRect/>
          </a:stretch>
        </p:blipFill>
        <p:spPr bwMode="auto">
          <a:xfrm>
            <a:off x="827584" y="1124744"/>
            <a:ext cx="3295650" cy="2438400"/>
          </a:xfrm>
          <a:prstGeom prst="rect">
            <a:avLst/>
          </a:prstGeom>
          <a:noFill/>
        </p:spPr>
      </p:pic>
      <p:sp>
        <p:nvSpPr>
          <p:cNvPr id="5" name="Rectangle 4"/>
          <p:cNvSpPr/>
          <p:nvPr/>
        </p:nvSpPr>
        <p:spPr>
          <a:xfrm>
            <a:off x="4392488" y="1268760"/>
            <a:ext cx="4572000" cy="2123658"/>
          </a:xfrm>
          <a:prstGeom prst="rect">
            <a:avLst/>
          </a:prstGeom>
        </p:spPr>
        <p:txBody>
          <a:bodyPr>
            <a:spAutoFit/>
          </a:bodyPr>
          <a:lstStyle/>
          <a:p>
            <a:r>
              <a:rPr lang="en-GB" sz="2400" dirty="0" smtClean="0">
                <a:solidFill>
                  <a:schemeClr val="bg1"/>
                </a:solidFill>
              </a:rPr>
              <a:t>♠</a:t>
            </a:r>
            <a:r>
              <a:rPr lang="en-GB" dirty="0" smtClean="0">
                <a:solidFill>
                  <a:schemeClr val="bg1"/>
                </a:solidFill>
              </a:rPr>
              <a:t>  </a:t>
            </a:r>
            <a:r>
              <a:rPr lang="en-GB" dirty="0" smtClean="0"/>
              <a:t>A+K+Q+J  = 4+3+2+1 = 10	</a:t>
            </a:r>
          </a:p>
          <a:p>
            <a:r>
              <a:rPr lang="en-GB" sz="2400" dirty="0" smtClean="0">
                <a:solidFill>
                  <a:srgbClr val="FF0000"/>
                </a:solidFill>
              </a:rPr>
              <a:t>♥</a:t>
            </a:r>
            <a:r>
              <a:rPr lang="en-GB" dirty="0" smtClean="0">
                <a:solidFill>
                  <a:srgbClr val="FF0000"/>
                </a:solidFill>
              </a:rPr>
              <a:t> </a:t>
            </a:r>
            <a:r>
              <a:rPr lang="en-GB" sz="900" dirty="0" smtClean="0">
                <a:solidFill>
                  <a:srgbClr val="FF0000"/>
                </a:solidFill>
              </a:rPr>
              <a:t> </a:t>
            </a:r>
            <a:r>
              <a:rPr lang="en-GB" dirty="0" smtClean="0"/>
              <a:t>A+K  	       = 4+3         = 7</a:t>
            </a:r>
          </a:p>
          <a:p>
            <a:r>
              <a:rPr lang="en-GB" sz="2400" dirty="0" smtClean="0">
                <a:solidFill>
                  <a:srgbClr val="FFC000"/>
                </a:solidFill>
              </a:rPr>
              <a:t>♦</a:t>
            </a:r>
            <a:r>
              <a:rPr lang="en-GB" dirty="0" smtClean="0">
                <a:solidFill>
                  <a:srgbClr val="FFC000"/>
                </a:solidFill>
              </a:rPr>
              <a:t>  </a:t>
            </a:r>
            <a:r>
              <a:rPr lang="en-GB" dirty="0" smtClean="0"/>
              <a:t>A+K+Q  </a:t>
            </a:r>
            <a:r>
              <a:rPr lang="en-GB" sz="900" dirty="0" smtClean="0"/>
              <a:t> </a:t>
            </a:r>
            <a:r>
              <a:rPr lang="en-GB" dirty="0" smtClean="0"/>
              <a:t>   = 4+3+2     = 9</a:t>
            </a:r>
          </a:p>
          <a:p>
            <a:r>
              <a:rPr lang="en-GB" sz="2400" dirty="0" smtClean="0">
                <a:solidFill>
                  <a:srgbClr val="084C13"/>
                </a:solidFill>
              </a:rPr>
              <a:t>♣</a:t>
            </a:r>
            <a:r>
              <a:rPr lang="en-GB" dirty="0" smtClean="0">
                <a:solidFill>
                  <a:srgbClr val="FF0000"/>
                </a:solidFill>
              </a:rPr>
              <a:t> </a:t>
            </a:r>
            <a:r>
              <a:rPr lang="en-GB" dirty="0" smtClean="0"/>
              <a:t>A+K+Q   </a:t>
            </a:r>
            <a:r>
              <a:rPr lang="en-GB" sz="1600" dirty="0" smtClean="0"/>
              <a:t>  </a:t>
            </a:r>
            <a:r>
              <a:rPr lang="en-GB" dirty="0" smtClean="0"/>
              <a:t> = 4+3+2     = 9</a:t>
            </a:r>
          </a:p>
          <a:p>
            <a:r>
              <a:rPr lang="en-GB" u="sng" strike="sngStrike" dirty="0" smtClean="0"/>
              <a:t>                                                -</a:t>
            </a:r>
          </a:p>
          <a:p>
            <a:r>
              <a:rPr lang="en-GB" dirty="0" smtClean="0"/>
              <a:t>Total:  	35 Points</a:t>
            </a:r>
            <a:endParaRPr lang="en-GB" dirty="0"/>
          </a:p>
        </p:txBody>
      </p:sp>
      <p:sp>
        <p:nvSpPr>
          <p:cNvPr id="6" name="TextBox 5"/>
          <p:cNvSpPr txBox="1"/>
          <p:nvPr/>
        </p:nvSpPr>
        <p:spPr>
          <a:xfrm>
            <a:off x="971600" y="4149080"/>
            <a:ext cx="7848872" cy="646331"/>
          </a:xfrm>
          <a:prstGeom prst="rect">
            <a:avLst/>
          </a:prstGeom>
          <a:noFill/>
        </p:spPr>
        <p:txBody>
          <a:bodyPr wrap="square" rtlCol="0">
            <a:spAutoFit/>
          </a:bodyPr>
          <a:lstStyle/>
          <a:p>
            <a:r>
              <a:rPr lang="en-GB" b="1" u="sng" dirty="0" smtClean="0"/>
              <a:t>Question</a:t>
            </a:r>
            <a:r>
              <a:rPr lang="en-GB" dirty="0" smtClean="0"/>
              <a:t>: how many points do I need to bid normally without getting into a contract I can’t make because I won’t have enough tricks?</a:t>
            </a:r>
            <a:endParaRPr lang="en-GB" dirty="0"/>
          </a:p>
        </p:txBody>
      </p:sp>
      <p:sp>
        <p:nvSpPr>
          <p:cNvPr id="8" name="TextBox 7"/>
          <p:cNvSpPr txBox="1"/>
          <p:nvPr/>
        </p:nvSpPr>
        <p:spPr>
          <a:xfrm>
            <a:off x="971601" y="5085184"/>
            <a:ext cx="7920880" cy="923330"/>
          </a:xfrm>
          <a:prstGeom prst="rect">
            <a:avLst/>
          </a:prstGeom>
          <a:noFill/>
        </p:spPr>
        <p:txBody>
          <a:bodyPr wrap="square" rtlCol="0">
            <a:spAutoFit/>
          </a:bodyPr>
          <a:lstStyle/>
          <a:p>
            <a:r>
              <a:rPr lang="en-GB" b="1" u="sng" dirty="0" smtClean="0"/>
              <a:t>Answer: </a:t>
            </a:r>
            <a:r>
              <a:rPr lang="en-GB" dirty="0" smtClean="0"/>
              <a:t> 12 points. When you have 12 out of the total 40 point partner will have an expected value of  9.3 hcps, a combined 21 points. Just over half the points (21/40) usually means you can make just over half the tricks (7/13).</a:t>
            </a:r>
            <a:endParaRPr lang="en-GB" b="1" u="sng"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42094" y="44624"/>
            <a:ext cx="1598258" cy="369332"/>
          </a:xfrm>
          <a:prstGeom prst="rect">
            <a:avLst/>
          </a:prstGeom>
          <a:noFill/>
        </p:spPr>
        <p:txBody>
          <a:bodyPr wrap="none" rtlCol="0">
            <a:spAutoFit/>
          </a:bodyPr>
          <a:lstStyle/>
          <a:p>
            <a:r>
              <a:rPr lang="en-GB" b="1" dirty="0" smtClean="0"/>
              <a:t>Introduction</a:t>
            </a:r>
            <a:endParaRPr lang="en-GB" b="1" dirty="0"/>
          </a:p>
        </p:txBody>
      </p:sp>
      <p:sp>
        <p:nvSpPr>
          <p:cNvPr id="3" name="TextBox 2"/>
          <p:cNvSpPr txBox="1"/>
          <p:nvPr/>
        </p:nvSpPr>
        <p:spPr>
          <a:xfrm>
            <a:off x="1259632" y="836712"/>
            <a:ext cx="3343351" cy="461665"/>
          </a:xfrm>
          <a:prstGeom prst="rect">
            <a:avLst/>
          </a:prstGeom>
          <a:noFill/>
        </p:spPr>
        <p:txBody>
          <a:bodyPr wrap="none" rtlCol="0">
            <a:spAutoFit/>
          </a:bodyPr>
          <a:lstStyle/>
          <a:p>
            <a:r>
              <a:rPr lang="en-GB" sz="2400" b="1" u="sng" dirty="0" smtClean="0"/>
              <a:t>Bridge scoring system</a:t>
            </a:r>
            <a:endParaRPr lang="en-GB" sz="2400" b="1" u="sng" dirty="0"/>
          </a:p>
        </p:txBody>
      </p:sp>
      <p:pic>
        <p:nvPicPr>
          <p:cNvPr id="8194" name="Picture 2" descr="http://static.howstuffworks.com/gif/how-to-play-bridge-3.jpg"/>
          <p:cNvPicPr>
            <a:picLocks noChangeAspect="1" noChangeArrowheads="1"/>
          </p:cNvPicPr>
          <p:nvPr/>
        </p:nvPicPr>
        <p:blipFill>
          <a:blip r:embed="rId3" cstate="print"/>
          <a:srcRect/>
          <a:stretch>
            <a:fillRect/>
          </a:stretch>
        </p:blipFill>
        <p:spPr bwMode="auto">
          <a:xfrm>
            <a:off x="395536" y="1700808"/>
            <a:ext cx="5256584" cy="4599511"/>
          </a:xfrm>
          <a:prstGeom prst="rect">
            <a:avLst/>
          </a:prstGeom>
          <a:noFill/>
        </p:spPr>
      </p:pic>
      <p:sp>
        <p:nvSpPr>
          <p:cNvPr id="6" name="TextBox 5"/>
          <p:cNvSpPr txBox="1"/>
          <p:nvPr/>
        </p:nvSpPr>
        <p:spPr>
          <a:xfrm>
            <a:off x="6804248" y="1988840"/>
            <a:ext cx="1167307" cy="369332"/>
          </a:xfrm>
          <a:prstGeom prst="rect">
            <a:avLst/>
          </a:prstGeom>
          <a:noFill/>
        </p:spPr>
        <p:txBody>
          <a:bodyPr wrap="none" rtlCol="0">
            <a:spAutoFit/>
          </a:bodyPr>
          <a:lstStyle/>
          <a:p>
            <a:r>
              <a:rPr lang="en-GB" b="1" u="sng" dirty="0" smtClean="0"/>
              <a:t>Bonuses:</a:t>
            </a:r>
            <a:endParaRPr lang="en-GB" b="1" u="sng" dirty="0"/>
          </a:p>
        </p:txBody>
      </p:sp>
      <p:sp>
        <p:nvSpPr>
          <p:cNvPr id="7" name="TextBox 6"/>
          <p:cNvSpPr txBox="1"/>
          <p:nvPr/>
        </p:nvSpPr>
        <p:spPr>
          <a:xfrm>
            <a:off x="6045219" y="2564904"/>
            <a:ext cx="2415213" cy="646331"/>
          </a:xfrm>
          <a:prstGeom prst="rect">
            <a:avLst/>
          </a:prstGeom>
          <a:noFill/>
        </p:spPr>
        <p:txBody>
          <a:bodyPr wrap="none" rtlCol="0">
            <a:spAutoFit/>
          </a:bodyPr>
          <a:lstStyle/>
          <a:p>
            <a:r>
              <a:rPr lang="en-GB" u="sng" dirty="0" smtClean="0"/>
              <a:t>Game bonus</a:t>
            </a:r>
            <a:r>
              <a:rPr lang="en-GB" dirty="0" smtClean="0"/>
              <a:t>:  300/500</a:t>
            </a:r>
          </a:p>
          <a:p>
            <a:endParaRPr lang="en-GB" dirty="0"/>
          </a:p>
        </p:txBody>
      </p:sp>
      <p:sp>
        <p:nvSpPr>
          <p:cNvPr id="8" name="TextBox 7"/>
          <p:cNvSpPr txBox="1"/>
          <p:nvPr/>
        </p:nvSpPr>
        <p:spPr>
          <a:xfrm>
            <a:off x="6119981" y="2852936"/>
            <a:ext cx="2196435" cy="738664"/>
          </a:xfrm>
          <a:prstGeom prst="rect">
            <a:avLst/>
          </a:prstGeom>
          <a:noFill/>
        </p:spPr>
        <p:txBody>
          <a:bodyPr wrap="none" rtlCol="0">
            <a:spAutoFit/>
          </a:bodyPr>
          <a:lstStyle/>
          <a:p>
            <a:r>
              <a:rPr lang="en-GB" dirty="0" smtClean="0">
                <a:latin typeface="+mj-lt"/>
              </a:rPr>
              <a:t>3NT</a:t>
            </a:r>
            <a:r>
              <a:rPr lang="en-GB" dirty="0" smtClean="0"/>
              <a:t>, </a:t>
            </a:r>
            <a:r>
              <a:rPr lang="en-GB" dirty="0" smtClean="0">
                <a:latin typeface="+mj-lt"/>
              </a:rPr>
              <a:t>4</a:t>
            </a:r>
            <a:r>
              <a:rPr lang="en-GB" sz="2400" dirty="0" smtClean="0">
                <a:solidFill>
                  <a:srgbClr val="FF0000"/>
                </a:solidFill>
              </a:rPr>
              <a:t>♥</a:t>
            </a:r>
            <a:r>
              <a:rPr lang="en-GB" dirty="0" smtClean="0"/>
              <a:t>, </a:t>
            </a:r>
            <a:r>
              <a:rPr lang="en-GB" dirty="0" smtClean="0">
                <a:latin typeface="+mj-lt"/>
              </a:rPr>
              <a:t>4</a:t>
            </a:r>
            <a:r>
              <a:rPr lang="en-GB" sz="2400" dirty="0" smtClean="0">
                <a:solidFill>
                  <a:schemeClr val="bg1"/>
                </a:solidFill>
              </a:rPr>
              <a:t>♠</a:t>
            </a:r>
            <a:r>
              <a:rPr lang="en-GB" dirty="0" smtClean="0"/>
              <a:t>, </a:t>
            </a:r>
            <a:r>
              <a:rPr lang="en-GB" dirty="0" smtClean="0">
                <a:latin typeface="+mj-lt"/>
              </a:rPr>
              <a:t>5</a:t>
            </a:r>
            <a:r>
              <a:rPr lang="en-GB" sz="2400" dirty="0" smtClean="0">
                <a:solidFill>
                  <a:srgbClr val="084C13"/>
                </a:solidFill>
              </a:rPr>
              <a:t>♣</a:t>
            </a:r>
            <a:r>
              <a:rPr lang="en-GB" dirty="0" smtClean="0"/>
              <a:t>, </a:t>
            </a:r>
            <a:r>
              <a:rPr lang="en-GB" dirty="0" smtClean="0">
                <a:latin typeface="+mj-lt"/>
              </a:rPr>
              <a:t>5</a:t>
            </a:r>
            <a:r>
              <a:rPr lang="en-GB" sz="2400" dirty="0" smtClean="0">
                <a:solidFill>
                  <a:srgbClr val="FFC000"/>
                </a:solidFill>
              </a:rPr>
              <a:t>♦</a:t>
            </a:r>
            <a:endParaRPr lang="en-GB" sz="2400" dirty="0" smtClean="0"/>
          </a:p>
          <a:p>
            <a:endParaRPr lang="en-GB" dirty="0"/>
          </a:p>
        </p:txBody>
      </p:sp>
      <p:sp>
        <p:nvSpPr>
          <p:cNvPr id="10" name="Rectangle 9"/>
          <p:cNvSpPr/>
          <p:nvPr/>
        </p:nvSpPr>
        <p:spPr>
          <a:xfrm>
            <a:off x="6084168" y="3645024"/>
            <a:ext cx="3240360" cy="646331"/>
          </a:xfrm>
          <a:prstGeom prst="rect">
            <a:avLst/>
          </a:prstGeom>
        </p:spPr>
        <p:txBody>
          <a:bodyPr wrap="square">
            <a:spAutoFit/>
          </a:bodyPr>
          <a:lstStyle/>
          <a:p>
            <a:r>
              <a:rPr lang="en-GB" u="sng" dirty="0" smtClean="0"/>
              <a:t>Small slam bonus</a:t>
            </a:r>
            <a:r>
              <a:rPr lang="en-GB" dirty="0" smtClean="0"/>
              <a:t>:  500/750</a:t>
            </a:r>
          </a:p>
          <a:p>
            <a:endParaRPr lang="en-GB" dirty="0"/>
          </a:p>
        </p:txBody>
      </p:sp>
      <p:sp>
        <p:nvSpPr>
          <p:cNvPr id="11" name="TextBox 10"/>
          <p:cNvSpPr txBox="1"/>
          <p:nvPr/>
        </p:nvSpPr>
        <p:spPr>
          <a:xfrm>
            <a:off x="6151914" y="3933056"/>
            <a:ext cx="2236510" cy="738664"/>
          </a:xfrm>
          <a:prstGeom prst="rect">
            <a:avLst/>
          </a:prstGeom>
          <a:noFill/>
        </p:spPr>
        <p:txBody>
          <a:bodyPr wrap="none" rtlCol="0">
            <a:spAutoFit/>
          </a:bodyPr>
          <a:lstStyle/>
          <a:p>
            <a:r>
              <a:rPr lang="en-GB" dirty="0" smtClean="0">
                <a:latin typeface="+mj-lt"/>
              </a:rPr>
              <a:t>6NT</a:t>
            </a:r>
            <a:r>
              <a:rPr lang="en-GB" dirty="0" smtClean="0"/>
              <a:t>, 6</a:t>
            </a:r>
            <a:r>
              <a:rPr lang="en-GB" sz="2400" dirty="0" smtClean="0">
                <a:solidFill>
                  <a:srgbClr val="FF0000"/>
                </a:solidFill>
              </a:rPr>
              <a:t>♥</a:t>
            </a:r>
            <a:r>
              <a:rPr lang="en-GB" dirty="0" smtClean="0"/>
              <a:t>, 6</a:t>
            </a:r>
            <a:r>
              <a:rPr lang="en-GB" sz="2400" dirty="0" smtClean="0">
                <a:solidFill>
                  <a:schemeClr val="bg1"/>
                </a:solidFill>
              </a:rPr>
              <a:t>♠</a:t>
            </a:r>
            <a:r>
              <a:rPr lang="en-GB" dirty="0" smtClean="0"/>
              <a:t>, 6</a:t>
            </a:r>
            <a:r>
              <a:rPr lang="en-GB" sz="2400" dirty="0" smtClean="0">
                <a:solidFill>
                  <a:srgbClr val="084C13"/>
                </a:solidFill>
              </a:rPr>
              <a:t>♣</a:t>
            </a:r>
            <a:r>
              <a:rPr lang="en-GB" dirty="0" smtClean="0"/>
              <a:t>, 6</a:t>
            </a:r>
            <a:r>
              <a:rPr lang="en-GB" sz="2400" dirty="0" smtClean="0">
                <a:solidFill>
                  <a:srgbClr val="FFC000"/>
                </a:solidFill>
              </a:rPr>
              <a:t>♦</a:t>
            </a:r>
            <a:endParaRPr lang="en-GB" sz="2400" dirty="0" smtClean="0"/>
          </a:p>
          <a:p>
            <a:endParaRPr lang="en-GB" dirty="0"/>
          </a:p>
        </p:txBody>
      </p:sp>
      <p:sp>
        <p:nvSpPr>
          <p:cNvPr id="12" name="TextBox 11"/>
          <p:cNvSpPr txBox="1"/>
          <p:nvPr/>
        </p:nvSpPr>
        <p:spPr>
          <a:xfrm>
            <a:off x="6058437" y="4654877"/>
            <a:ext cx="3138167" cy="646331"/>
          </a:xfrm>
          <a:prstGeom prst="rect">
            <a:avLst/>
          </a:prstGeom>
          <a:noFill/>
        </p:spPr>
        <p:txBody>
          <a:bodyPr wrap="none" rtlCol="0">
            <a:spAutoFit/>
          </a:bodyPr>
          <a:lstStyle/>
          <a:p>
            <a:r>
              <a:rPr lang="en-GB" u="sng" dirty="0" smtClean="0"/>
              <a:t>Grand slam bonus</a:t>
            </a:r>
            <a:r>
              <a:rPr lang="en-GB" dirty="0" smtClean="0"/>
              <a:t>:  1000/1500</a:t>
            </a:r>
          </a:p>
          <a:p>
            <a:endParaRPr lang="en-GB" dirty="0"/>
          </a:p>
        </p:txBody>
      </p:sp>
      <p:sp>
        <p:nvSpPr>
          <p:cNvPr id="13" name="TextBox 12"/>
          <p:cNvSpPr txBox="1"/>
          <p:nvPr/>
        </p:nvSpPr>
        <p:spPr>
          <a:xfrm>
            <a:off x="6156176" y="4922584"/>
            <a:ext cx="2207656" cy="738664"/>
          </a:xfrm>
          <a:prstGeom prst="rect">
            <a:avLst/>
          </a:prstGeom>
          <a:noFill/>
        </p:spPr>
        <p:txBody>
          <a:bodyPr wrap="none" rtlCol="0">
            <a:spAutoFit/>
          </a:bodyPr>
          <a:lstStyle/>
          <a:p>
            <a:r>
              <a:rPr lang="en-GB" dirty="0" smtClean="0">
                <a:latin typeface="+mj-lt"/>
              </a:rPr>
              <a:t>7NT</a:t>
            </a:r>
            <a:r>
              <a:rPr lang="en-GB" dirty="0" smtClean="0"/>
              <a:t>, </a:t>
            </a:r>
            <a:r>
              <a:rPr lang="en-GB" dirty="0" smtClean="0">
                <a:latin typeface="+mj-lt"/>
              </a:rPr>
              <a:t>7</a:t>
            </a:r>
            <a:r>
              <a:rPr lang="en-GB" sz="2400" dirty="0" smtClean="0">
                <a:solidFill>
                  <a:srgbClr val="FF0000"/>
                </a:solidFill>
              </a:rPr>
              <a:t>♥</a:t>
            </a:r>
            <a:r>
              <a:rPr lang="en-GB" dirty="0" smtClean="0"/>
              <a:t>, </a:t>
            </a:r>
            <a:r>
              <a:rPr lang="en-GB" dirty="0" smtClean="0">
                <a:latin typeface="+mj-lt"/>
              </a:rPr>
              <a:t>7</a:t>
            </a:r>
            <a:r>
              <a:rPr lang="en-GB" sz="2400" dirty="0" smtClean="0">
                <a:solidFill>
                  <a:schemeClr val="bg1"/>
                </a:solidFill>
              </a:rPr>
              <a:t>♠</a:t>
            </a:r>
            <a:r>
              <a:rPr lang="en-GB" dirty="0" smtClean="0"/>
              <a:t>, </a:t>
            </a:r>
            <a:r>
              <a:rPr lang="en-GB" dirty="0" smtClean="0">
                <a:latin typeface="+mj-lt"/>
              </a:rPr>
              <a:t>7</a:t>
            </a:r>
            <a:r>
              <a:rPr lang="en-GB" sz="2400" dirty="0" smtClean="0">
                <a:solidFill>
                  <a:srgbClr val="084C13"/>
                </a:solidFill>
              </a:rPr>
              <a:t>♣</a:t>
            </a:r>
            <a:r>
              <a:rPr lang="en-GB" dirty="0" smtClean="0"/>
              <a:t>, 7</a:t>
            </a:r>
            <a:r>
              <a:rPr lang="en-GB" sz="2400" dirty="0" smtClean="0">
                <a:solidFill>
                  <a:srgbClr val="FFC000"/>
                </a:solidFill>
              </a:rPr>
              <a:t>♦</a:t>
            </a:r>
            <a:endParaRPr lang="en-GB" sz="2400" dirty="0" smtClean="0"/>
          </a:p>
          <a:p>
            <a:endParaRPr lang="en-GB"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42094" y="44624"/>
            <a:ext cx="1598258" cy="369332"/>
          </a:xfrm>
          <a:prstGeom prst="rect">
            <a:avLst/>
          </a:prstGeom>
          <a:noFill/>
        </p:spPr>
        <p:txBody>
          <a:bodyPr wrap="none" rtlCol="0">
            <a:spAutoFit/>
          </a:bodyPr>
          <a:lstStyle/>
          <a:p>
            <a:r>
              <a:rPr lang="en-GB" b="1" dirty="0" smtClean="0"/>
              <a:t>Introduction</a:t>
            </a:r>
            <a:endParaRPr lang="en-GB" b="1" dirty="0"/>
          </a:p>
        </p:txBody>
      </p:sp>
      <p:sp>
        <p:nvSpPr>
          <p:cNvPr id="3" name="TextBox 2"/>
          <p:cNvSpPr txBox="1"/>
          <p:nvPr/>
        </p:nvSpPr>
        <p:spPr>
          <a:xfrm>
            <a:off x="1115616" y="620688"/>
            <a:ext cx="4738477" cy="461665"/>
          </a:xfrm>
          <a:prstGeom prst="rect">
            <a:avLst/>
          </a:prstGeom>
          <a:noFill/>
        </p:spPr>
        <p:txBody>
          <a:bodyPr wrap="none" rtlCol="0">
            <a:spAutoFit/>
          </a:bodyPr>
          <a:lstStyle/>
          <a:p>
            <a:r>
              <a:rPr lang="en-GB" sz="2400" b="1" u="sng" dirty="0" smtClean="0"/>
              <a:t>So what is the bidding strategy?</a:t>
            </a:r>
            <a:endParaRPr lang="en-GB" sz="2400" b="1" u="sng" dirty="0"/>
          </a:p>
        </p:txBody>
      </p:sp>
      <p:sp>
        <p:nvSpPr>
          <p:cNvPr id="4" name="TextBox 3"/>
          <p:cNvSpPr txBox="1"/>
          <p:nvPr/>
        </p:nvSpPr>
        <p:spPr>
          <a:xfrm>
            <a:off x="323528" y="1259468"/>
            <a:ext cx="8008154" cy="369332"/>
          </a:xfrm>
          <a:prstGeom prst="rect">
            <a:avLst/>
          </a:prstGeom>
          <a:noFill/>
        </p:spPr>
        <p:txBody>
          <a:bodyPr wrap="none" rtlCol="0">
            <a:spAutoFit/>
          </a:bodyPr>
          <a:lstStyle/>
          <a:p>
            <a:r>
              <a:rPr lang="en-GB" dirty="0" smtClean="0"/>
              <a:t>- Stay as low as possible unless you have a reasonable chance of making a bonus!</a:t>
            </a:r>
            <a:endParaRPr lang="en-GB" dirty="0"/>
          </a:p>
        </p:txBody>
      </p:sp>
      <p:sp>
        <p:nvSpPr>
          <p:cNvPr id="5" name="TextBox 4"/>
          <p:cNvSpPr txBox="1"/>
          <p:nvPr/>
        </p:nvSpPr>
        <p:spPr>
          <a:xfrm>
            <a:off x="683568" y="5373216"/>
            <a:ext cx="7882542" cy="369332"/>
          </a:xfrm>
          <a:prstGeom prst="rect">
            <a:avLst/>
          </a:prstGeom>
          <a:noFill/>
        </p:spPr>
        <p:txBody>
          <a:bodyPr wrap="none" rtlCol="0">
            <a:spAutoFit/>
          </a:bodyPr>
          <a:lstStyle/>
          <a:p>
            <a:r>
              <a:rPr lang="en-GB" b="1" u="sng" dirty="0" smtClean="0"/>
              <a:t>Question:</a:t>
            </a:r>
            <a:r>
              <a:rPr lang="en-GB" dirty="0" smtClean="0"/>
              <a:t> How many points do I between partner and me to bid for a bonus?</a:t>
            </a:r>
            <a:endParaRPr lang="en-GB" dirty="0"/>
          </a:p>
        </p:txBody>
      </p:sp>
      <p:sp>
        <p:nvSpPr>
          <p:cNvPr id="7" name="TextBox 6"/>
          <p:cNvSpPr txBox="1"/>
          <p:nvPr/>
        </p:nvSpPr>
        <p:spPr>
          <a:xfrm>
            <a:off x="683568" y="5805264"/>
            <a:ext cx="7072257" cy="923330"/>
          </a:xfrm>
          <a:prstGeom prst="rect">
            <a:avLst/>
          </a:prstGeom>
          <a:noFill/>
        </p:spPr>
        <p:txBody>
          <a:bodyPr wrap="none" rtlCol="0">
            <a:spAutoFit/>
          </a:bodyPr>
          <a:lstStyle/>
          <a:p>
            <a:r>
              <a:rPr lang="en-GB" b="1" u="sng" dirty="0" smtClean="0"/>
              <a:t>Answer:</a:t>
            </a:r>
            <a:r>
              <a:rPr lang="en-GB" dirty="0" smtClean="0"/>
              <a:t> - </a:t>
            </a:r>
            <a:r>
              <a:rPr lang="en-GB" dirty="0" smtClean="0">
                <a:latin typeface="+mj-lt"/>
              </a:rPr>
              <a:t>25</a:t>
            </a:r>
            <a:r>
              <a:rPr lang="en-GB" dirty="0" smtClean="0"/>
              <a:t> points combined between you and you partner for game.</a:t>
            </a:r>
          </a:p>
          <a:p>
            <a:r>
              <a:rPr lang="en-GB" dirty="0" smtClean="0"/>
              <a:t>                - </a:t>
            </a:r>
            <a:r>
              <a:rPr lang="en-GB" dirty="0" smtClean="0">
                <a:latin typeface="+mj-lt"/>
              </a:rPr>
              <a:t>32-33</a:t>
            </a:r>
            <a:r>
              <a:rPr lang="en-GB" dirty="0" smtClean="0"/>
              <a:t> for a small slam.</a:t>
            </a:r>
          </a:p>
          <a:p>
            <a:r>
              <a:rPr lang="en-GB" dirty="0" smtClean="0"/>
              <a:t>	- </a:t>
            </a:r>
            <a:r>
              <a:rPr lang="en-GB" dirty="0" smtClean="0">
                <a:latin typeface="+mj-lt"/>
              </a:rPr>
              <a:t>36</a:t>
            </a:r>
            <a:r>
              <a:rPr lang="en-GB" dirty="0" smtClean="0"/>
              <a:t> for grand slam.</a:t>
            </a:r>
            <a:endParaRPr lang="en-GB" dirty="0"/>
          </a:p>
        </p:txBody>
      </p:sp>
      <p:sp>
        <p:nvSpPr>
          <p:cNvPr id="8" name="TextBox 7"/>
          <p:cNvSpPr txBox="1"/>
          <p:nvPr/>
        </p:nvSpPr>
        <p:spPr>
          <a:xfrm>
            <a:off x="1538960" y="1724615"/>
            <a:ext cx="925253" cy="1200329"/>
          </a:xfrm>
          <a:prstGeom prst="rect">
            <a:avLst/>
          </a:prstGeom>
          <a:noFill/>
        </p:spPr>
        <p:txBody>
          <a:bodyPr wrap="none" rtlCol="0">
            <a:spAutoFit/>
          </a:bodyPr>
          <a:lstStyle/>
          <a:p>
            <a:r>
              <a:rPr lang="en-GB" dirty="0" smtClean="0">
                <a:solidFill>
                  <a:schemeClr val="bg1"/>
                </a:solidFill>
              </a:rPr>
              <a:t>♠  </a:t>
            </a:r>
            <a:r>
              <a:rPr lang="en-GB" dirty="0" smtClean="0">
                <a:latin typeface="+mj-lt"/>
              </a:rPr>
              <a:t>K54</a:t>
            </a:r>
            <a:endParaRPr lang="en-GB" dirty="0" smtClean="0"/>
          </a:p>
          <a:p>
            <a:r>
              <a:rPr lang="en-GB" dirty="0" smtClean="0">
                <a:solidFill>
                  <a:srgbClr val="FF0000"/>
                </a:solidFill>
              </a:rPr>
              <a:t>♥  </a:t>
            </a:r>
            <a:r>
              <a:rPr lang="en-GB" dirty="0" smtClean="0">
                <a:latin typeface="+mj-lt"/>
              </a:rPr>
              <a:t>AK96</a:t>
            </a:r>
            <a:endParaRPr lang="en-GB" dirty="0" smtClean="0"/>
          </a:p>
          <a:p>
            <a:r>
              <a:rPr lang="en-GB" dirty="0" smtClean="0">
                <a:solidFill>
                  <a:srgbClr val="FFC000"/>
                </a:solidFill>
              </a:rPr>
              <a:t>♦  </a:t>
            </a:r>
            <a:r>
              <a:rPr lang="en-GB" dirty="0" smtClean="0">
                <a:latin typeface="+mj-lt"/>
              </a:rPr>
              <a:t>762</a:t>
            </a:r>
            <a:endParaRPr lang="en-GB" dirty="0" smtClean="0"/>
          </a:p>
          <a:p>
            <a:r>
              <a:rPr lang="en-GB" dirty="0" smtClean="0">
                <a:solidFill>
                  <a:srgbClr val="084C13"/>
                </a:solidFill>
              </a:rPr>
              <a:t>♣ </a:t>
            </a:r>
            <a:r>
              <a:rPr lang="en-GB" dirty="0" smtClean="0">
                <a:latin typeface="+mj-lt"/>
              </a:rPr>
              <a:t>7652</a:t>
            </a:r>
            <a:endParaRPr lang="en-GB" dirty="0"/>
          </a:p>
        </p:txBody>
      </p:sp>
      <p:sp>
        <p:nvSpPr>
          <p:cNvPr id="9" name="Rectangle 8"/>
          <p:cNvSpPr/>
          <p:nvPr/>
        </p:nvSpPr>
        <p:spPr>
          <a:xfrm>
            <a:off x="539552" y="2852936"/>
            <a:ext cx="1080120" cy="1200329"/>
          </a:xfrm>
          <a:prstGeom prst="rect">
            <a:avLst/>
          </a:prstGeom>
        </p:spPr>
        <p:txBody>
          <a:bodyPr wrap="square">
            <a:spAutoFit/>
          </a:bodyPr>
          <a:lstStyle/>
          <a:p>
            <a:r>
              <a:rPr lang="en-GB" dirty="0" smtClean="0">
                <a:solidFill>
                  <a:schemeClr val="bg1"/>
                </a:solidFill>
              </a:rPr>
              <a:t>♠  </a:t>
            </a:r>
            <a:r>
              <a:rPr lang="en-GB" dirty="0" smtClean="0">
                <a:latin typeface="+mj-lt"/>
              </a:rPr>
              <a:t>QT98</a:t>
            </a:r>
          </a:p>
          <a:p>
            <a:r>
              <a:rPr lang="en-GB" dirty="0" smtClean="0">
                <a:solidFill>
                  <a:srgbClr val="FF0000"/>
                </a:solidFill>
              </a:rPr>
              <a:t>♥  </a:t>
            </a:r>
            <a:r>
              <a:rPr lang="en-GB" dirty="0" smtClean="0">
                <a:latin typeface="+mj-lt"/>
              </a:rPr>
              <a:t>T87</a:t>
            </a:r>
          </a:p>
          <a:p>
            <a:r>
              <a:rPr lang="en-GB" dirty="0" smtClean="0">
                <a:solidFill>
                  <a:srgbClr val="FFC000"/>
                </a:solidFill>
              </a:rPr>
              <a:t>♦  </a:t>
            </a:r>
            <a:r>
              <a:rPr lang="en-GB" dirty="0" smtClean="0">
                <a:latin typeface="+mj-lt"/>
              </a:rPr>
              <a:t>JT54</a:t>
            </a:r>
          </a:p>
          <a:p>
            <a:r>
              <a:rPr lang="en-GB" dirty="0" smtClean="0">
                <a:solidFill>
                  <a:srgbClr val="084C13"/>
                </a:solidFill>
              </a:rPr>
              <a:t>♣ </a:t>
            </a:r>
            <a:r>
              <a:rPr lang="en-GB" dirty="0" smtClean="0">
                <a:latin typeface="+mj-lt"/>
              </a:rPr>
              <a:t>K8</a:t>
            </a:r>
            <a:endParaRPr lang="en-GB" dirty="0">
              <a:latin typeface="+mj-lt"/>
            </a:endParaRPr>
          </a:p>
        </p:txBody>
      </p:sp>
      <p:sp>
        <p:nvSpPr>
          <p:cNvPr id="10" name="Rectangle 9"/>
          <p:cNvSpPr/>
          <p:nvPr/>
        </p:nvSpPr>
        <p:spPr>
          <a:xfrm>
            <a:off x="1547664" y="4005064"/>
            <a:ext cx="1277888" cy="1200329"/>
          </a:xfrm>
          <a:prstGeom prst="rect">
            <a:avLst/>
          </a:prstGeom>
        </p:spPr>
        <p:txBody>
          <a:bodyPr wrap="square">
            <a:spAutoFit/>
          </a:bodyPr>
          <a:lstStyle/>
          <a:p>
            <a:r>
              <a:rPr lang="en-GB" dirty="0" smtClean="0">
                <a:solidFill>
                  <a:schemeClr val="bg1"/>
                </a:solidFill>
              </a:rPr>
              <a:t>♠  </a:t>
            </a:r>
            <a:r>
              <a:rPr lang="en-GB" dirty="0" smtClean="0">
                <a:latin typeface="+mj-lt"/>
              </a:rPr>
              <a:t>A732</a:t>
            </a:r>
          </a:p>
          <a:p>
            <a:r>
              <a:rPr lang="en-GB" dirty="0" smtClean="0">
                <a:solidFill>
                  <a:srgbClr val="FF0000"/>
                </a:solidFill>
              </a:rPr>
              <a:t>♥  </a:t>
            </a:r>
            <a:r>
              <a:rPr lang="en-GB" dirty="0" smtClean="0">
                <a:latin typeface="+mj-lt"/>
              </a:rPr>
              <a:t>QJ3</a:t>
            </a:r>
          </a:p>
          <a:p>
            <a:r>
              <a:rPr lang="en-GB" dirty="0" smtClean="0">
                <a:solidFill>
                  <a:srgbClr val="FFC000"/>
                </a:solidFill>
              </a:rPr>
              <a:t>♦  </a:t>
            </a:r>
            <a:r>
              <a:rPr lang="en-GB" dirty="0" smtClean="0">
                <a:latin typeface="+mj-lt"/>
              </a:rPr>
              <a:t>AK3</a:t>
            </a:r>
          </a:p>
          <a:p>
            <a:r>
              <a:rPr lang="en-GB" dirty="0" smtClean="0">
                <a:solidFill>
                  <a:srgbClr val="084C13"/>
                </a:solidFill>
              </a:rPr>
              <a:t>♣ </a:t>
            </a:r>
            <a:r>
              <a:rPr lang="en-GB" dirty="0" smtClean="0">
                <a:latin typeface="+mj-lt"/>
              </a:rPr>
              <a:t>A43</a:t>
            </a:r>
            <a:endParaRPr lang="en-GB" dirty="0">
              <a:latin typeface="+mj-lt"/>
            </a:endParaRPr>
          </a:p>
        </p:txBody>
      </p:sp>
      <p:sp>
        <p:nvSpPr>
          <p:cNvPr id="11" name="Rectangle 10"/>
          <p:cNvSpPr/>
          <p:nvPr/>
        </p:nvSpPr>
        <p:spPr>
          <a:xfrm>
            <a:off x="2627784" y="2876743"/>
            <a:ext cx="1152128" cy="1200329"/>
          </a:xfrm>
          <a:prstGeom prst="rect">
            <a:avLst/>
          </a:prstGeom>
        </p:spPr>
        <p:txBody>
          <a:bodyPr wrap="square">
            <a:spAutoFit/>
          </a:bodyPr>
          <a:lstStyle/>
          <a:p>
            <a:r>
              <a:rPr lang="en-GB" dirty="0" smtClean="0">
                <a:solidFill>
                  <a:schemeClr val="bg1"/>
                </a:solidFill>
              </a:rPr>
              <a:t>♠  </a:t>
            </a:r>
            <a:r>
              <a:rPr lang="en-GB" dirty="0" smtClean="0">
                <a:latin typeface="+mj-lt"/>
              </a:rPr>
              <a:t>J6</a:t>
            </a:r>
          </a:p>
          <a:p>
            <a:r>
              <a:rPr lang="en-GB" dirty="0" smtClean="0">
                <a:solidFill>
                  <a:srgbClr val="FF0000"/>
                </a:solidFill>
              </a:rPr>
              <a:t>♥  </a:t>
            </a:r>
            <a:r>
              <a:rPr lang="en-GB" dirty="0" smtClean="0">
                <a:latin typeface="+mj-lt"/>
              </a:rPr>
              <a:t>542</a:t>
            </a:r>
          </a:p>
          <a:p>
            <a:r>
              <a:rPr lang="en-GB" dirty="0" smtClean="0">
                <a:solidFill>
                  <a:srgbClr val="FFC000"/>
                </a:solidFill>
              </a:rPr>
              <a:t>♦  </a:t>
            </a:r>
            <a:r>
              <a:rPr lang="en-GB" dirty="0" smtClean="0">
                <a:latin typeface="+mj-lt"/>
              </a:rPr>
              <a:t>Q98</a:t>
            </a:r>
          </a:p>
          <a:p>
            <a:r>
              <a:rPr lang="en-GB" dirty="0" smtClean="0">
                <a:solidFill>
                  <a:srgbClr val="084C13"/>
                </a:solidFill>
              </a:rPr>
              <a:t>♣ </a:t>
            </a:r>
            <a:r>
              <a:rPr lang="en-GB" dirty="0" smtClean="0">
                <a:latin typeface="+mj-lt"/>
              </a:rPr>
              <a:t>QJT98</a:t>
            </a:r>
            <a:endParaRPr lang="en-GB" dirty="0">
              <a:latin typeface="+mj-lt"/>
            </a:endParaRPr>
          </a:p>
        </p:txBody>
      </p:sp>
      <p:sp>
        <p:nvSpPr>
          <p:cNvPr id="12" name="Rectangle 11"/>
          <p:cNvSpPr/>
          <p:nvPr/>
        </p:nvSpPr>
        <p:spPr>
          <a:xfrm>
            <a:off x="1547664" y="2939460"/>
            <a:ext cx="1080120" cy="10656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1763688" y="3284984"/>
            <a:ext cx="615874" cy="369332"/>
          </a:xfrm>
          <a:prstGeom prst="rect">
            <a:avLst/>
          </a:prstGeom>
        </p:spPr>
        <p:txBody>
          <a:bodyPr wrap="none">
            <a:spAutoFit/>
          </a:bodyPr>
          <a:lstStyle/>
          <a:p>
            <a:r>
              <a:rPr lang="en-GB" dirty="0" smtClean="0">
                <a:solidFill>
                  <a:schemeClr val="bg1"/>
                </a:solidFill>
                <a:latin typeface="+mj-lt"/>
              </a:rPr>
              <a:t>3</a:t>
            </a:r>
            <a:r>
              <a:rPr lang="en-GB" dirty="0" smtClean="0">
                <a:solidFill>
                  <a:schemeClr val="bg1"/>
                </a:solidFill>
              </a:rPr>
              <a:t>NT</a:t>
            </a:r>
            <a:endParaRPr lang="en-GB" dirty="0">
              <a:solidFill>
                <a:schemeClr val="bg1"/>
              </a:solidFill>
            </a:endParaRPr>
          </a:p>
        </p:txBody>
      </p:sp>
      <p:sp>
        <p:nvSpPr>
          <p:cNvPr id="14" name="TextBox 13"/>
          <p:cNvSpPr txBox="1"/>
          <p:nvPr/>
        </p:nvSpPr>
        <p:spPr>
          <a:xfrm>
            <a:off x="3563888" y="2060848"/>
            <a:ext cx="5346207" cy="369332"/>
          </a:xfrm>
          <a:prstGeom prst="rect">
            <a:avLst/>
          </a:prstGeom>
          <a:noFill/>
        </p:spPr>
        <p:txBody>
          <a:bodyPr wrap="none" rtlCol="0">
            <a:spAutoFit/>
          </a:bodyPr>
          <a:lstStyle/>
          <a:p>
            <a:r>
              <a:rPr lang="en-GB" dirty="0" smtClean="0"/>
              <a:t>- North-South have 28 points and can make 9 tricks.</a:t>
            </a:r>
            <a:endParaRPr lang="en-GB" dirty="0"/>
          </a:p>
        </p:txBody>
      </p:sp>
      <p:sp>
        <p:nvSpPr>
          <p:cNvPr id="15" name="TextBox 14"/>
          <p:cNvSpPr txBox="1"/>
          <p:nvPr/>
        </p:nvSpPr>
        <p:spPr>
          <a:xfrm>
            <a:off x="3563888" y="2420888"/>
            <a:ext cx="5292080" cy="646331"/>
          </a:xfrm>
          <a:prstGeom prst="rect">
            <a:avLst/>
          </a:prstGeom>
          <a:noFill/>
        </p:spPr>
        <p:txBody>
          <a:bodyPr wrap="square" rtlCol="0">
            <a:spAutoFit/>
          </a:bodyPr>
          <a:lstStyle/>
          <a:p>
            <a:r>
              <a:rPr lang="en-GB" dirty="0" smtClean="0">
                <a:latin typeface="+mj-lt"/>
              </a:rPr>
              <a:t>- 1NT+2 </a:t>
            </a:r>
            <a:r>
              <a:rPr lang="en-GB" dirty="0" smtClean="0"/>
              <a:t>scores less than </a:t>
            </a:r>
            <a:r>
              <a:rPr lang="en-GB" dirty="0" smtClean="0">
                <a:latin typeface="+mj-lt"/>
              </a:rPr>
              <a:t>3</a:t>
            </a:r>
            <a:r>
              <a:rPr lang="en-GB" dirty="0" smtClean="0"/>
              <a:t>NT= so it is better to bid for the bonus. </a:t>
            </a:r>
            <a:r>
              <a:rPr lang="en-GB" dirty="0" smtClean="0">
                <a:latin typeface="+mj-lt"/>
              </a:rPr>
              <a:t>3</a:t>
            </a:r>
            <a:r>
              <a:rPr lang="en-GB" dirty="0" smtClean="0"/>
              <a:t>NT is 600 and 1NT</a:t>
            </a:r>
            <a:r>
              <a:rPr lang="en-GB" dirty="0" smtClean="0">
                <a:latin typeface="+mj-lt"/>
              </a:rPr>
              <a:t>+2 only 150.</a:t>
            </a:r>
            <a:endParaRPr lang="en-GB" dirty="0">
              <a:latin typeface="+mj-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500" fill="hold"/>
                                        <p:tgtEl>
                                          <p:spTgt spid="5"/>
                                        </p:tgtEl>
                                        <p:attrNameLst>
                                          <p:attrName>ppt_x</p:attrName>
                                        </p:attrNameLst>
                                      </p:cBhvr>
                                      <p:tavLst>
                                        <p:tav tm="0">
                                          <p:val>
                                            <p:strVal val="#ppt_x"/>
                                          </p:val>
                                        </p:tav>
                                        <p:tav tm="100000">
                                          <p:val>
                                            <p:strVal val="#ppt_x"/>
                                          </p:val>
                                        </p:tav>
                                      </p:tavLst>
                                    </p:anim>
                                    <p:anim calcmode="lin" valueType="num">
                                      <p:cBhvr additive="base">
                                        <p:cTn id="5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500" fill="hold"/>
                                        <p:tgtEl>
                                          <p:spTgt spid="7"/>
                                        </p:tgtEl>
                                        <p:attrNameLst>
                                          <p:attrName>ppt_x</p:attrName>
                                        </p:attrNameLst>
                                      </p:cBhvr>
                                      <p:tavLst>
                                        <p:tav tm="0">
                                          <p:val>
                                            <p:strVal val="#ppt_x"/>
                                          </p:val>
                                        </p:tav>
                                        <p:tav tm="100000">
                                          <p:val>
                                            <p:strVal val="#ppt_x"/>
                                          </p:val>
                                        </p:tav>
                                      </p:tavLst>
                                    </p:anim>
                                    <p:anim calcmode="lin" valueType="num">
                                      <p:cBhvr additive="base">
                                        <p:cTn id="6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P spid="10" grpId="0"/>
      <p:bldP spid="11" grpId="0"/>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42094" y="44624"/>
            <a:ext cx="1598258" cy="369332"/>
          </a:xfrm>
          <a:prstGeom prst="rect">
            <a:avLst/>
          </a:prstGeom>
          <a:noFill/>
        </p:spPr>
        <p:txBody>
          <a:bodyPr wrap="none" rtlCol="0">
            <a:spAutoFit/>
          </a:bodyPr>
          <a:lstStyle/>
          <a:p>
            <a:r>
              <a:rPr lang="en-GB" b="1" dirty="0" smtClean="0"/>
              <a:t>Introduction</a:t>
            </a:r>
            <a:endParaRPr lang="en-GB" b="1" dirty="0"/>
          </a:p>
        </p:txBody>
      </p:sp>
      <p:sp>
        <p:nvSpPr>
          <p:cNvPr id="3" name="TextBox 2"/>
          <p:cNvSpPr txBox="1"/>
          <p:nvPr/>
        </p:nvSpPr>
        <p:spPr>
          <a:xfrm>
            <a:off x="467544" y="1052736"/>
            <a:ext cx="7820731" cy="461665"/>
          </a:xfrm>
          <a:prstGeom prst="rect">
            <a:avLst/>
          </a:prstGeom>
          <a:noFill/>
        </p:spPr>
        <p:txBody>
          <a:bodyPr wrap="none" rtlCol="0">
            <a:spAutoFit/>
          </a:bodyPr>
          <a:lstStyle/>
          <a:p>
            <a:r>
              <a:rPr lang="en-GB" sz="2400" b="1" u="sng" dirty="0" smtClean="0"/>
              <a:t>What happens if I bid more tricks than we can make?</a:t>
            </a:r>
            <a:endParaRPr lang="en-GB" sz="2400" b="1" u="sng" dirty="0"/>
          </a:p>
        </p:txBody>
      </p:sp>
      <p:sp>
        <p:nvSpPr>
          <p:cNvPr id="4" name="TextBox 3"/>
          <p:cNvSpPr txBox="1"/>
          <p:nvPr/>
        </p:nvSpPr>
        <p:spPr>
          <a:xfrm>
            <a:off x="2445989" y="1844824"/>
            <a:ext cx="3422155" cy="461665"/>
          </a:xfrm>
          <a:prstGeom prst="rect">
            <a:avLst/>
          </a:prstGeom>
          <a:noFill/>
        </p:spPr>
        <p:txBody>
          <a:bodyPr wrap="none" rtlCol="0">
            <a:spAutoFit/>
          </a:bodyPr>
          <a:lstStyle/>
          <a:p>
            <a:r>
              <a:rPr lang="en-GB" sz="2400" b="1" dirty="0" smtClean="0">
                <a:solidFill>
                  <a:srgbClr val="FF0000"/>
                </a:solidFill>
              </a:rPr>
              <a:t>YOU GET A PENALTY!!</a:t>
            </a:r>
            <a:endParaRPr lang="en-GB" sz="2400" b="1" dirty="0">
              <a:solidFill>
                <a:srgbClr val="FF0000"/>
              </a:solidFill>
            </a:endParaRPr>
          </a:p>
        </p:txBody>
      </p:sp>
      <p:sp>
        <p:nvSpPr>
          <p:cNvPr id="5" name="TextBox 4"/>
          <p:cNvSpPr txBox="1"/>
          <p:nvPr/>
        </p:nvSpPr>
        <p:spPr>
          <a:xfrm>
            <a:off x="1331640" y="2636912"/>
            <a:ext cx="7776865" cy="369332"/>
          </a:xfrm>
          <a:prstGeom prst="rect">
            <a:avLst/>
          </a:prstGeom>
          <a:noFill/>
        </p:spPr>
        <p:txBody>
          <a:bodyPr wrap="square" rtlCol="0">
            <a:spAutoFit/>
          </a:bodyPr>
          <a:lstStyle/>
          <a:p>
            <a:r>
              <a:rPr lang="en-GB" dirty="0" smtClean="0"/>
              <a:t>The opponents get  50 or 100 per trick you need more to make it.</a:t>
            </a:r>
            <a:endParaRPr lang="en-GB" dirty="0"/>
          </a:p>
        </p:txBody>
      </p:sp>
      <p:sp>
        <p:nvSpPr>
          <p:cNvPr id="6" name="TextBox 5"/>
          <p:cNvSpPr txBox="1"/>
          <p:nvPr/>
        </p:nvSpPr>
        <p:spPr>
          <a:xfrm>
            <a:off x="539552" y="4149080"/>
            <a:ext cx="4752528" cy="646331"/>
          </a:xfrm>
          <a:prstGeom prst="rect">
            <a:avLst/>
          </a:prstGeom>
          <a:noFill/>
        </p:spPr>
        <p:txBody>
          <a:bodyPr wrap="square" rtlCol="0">
            <a:spAutoFit/>
          </a:bodyPr>
          <a:lstStyle/>
          <a:p>
            <a:r>
              <a:rPr lang="en-GB" b="1" u="sng" dirty="0" smtClean="0"/>
              <a:t>Question:</a:t>
            </a:r>
            <a:r>
              <a:rPr lang="en-GB" dirty="0" smtClean="0"/>
              <a:t> so how do I bid when I have a bad hand that makes no tricks?</a:t>
            </a:r>
            <a:endParaRPr lang="en-GB" dirty="0"/>
          </a:p>
        </p:txBody>
      </p:sp>
      <p:sp>
        <p:nvSpPr>
          <p:cNvPr id="7" name="TextBox 6"/>
          <p:cNvSpPr txBox="1"/>
          <p:nvPr/>
        </p:nvSpPr>
        <p:spPr>
          <a:xfrm>
            <a:off x="543337" y="5013176"/>
            <a:ext cx="4748743" cy="1200329"/>
          </a:xfrm>
          <a:prstGeom prst="rect">
            <a:avLst/>
          </a:prstGeom>
          <a:noFill/>
        </p:spPr>
        <p:txBody>
          <a:bodyPr wrap="square" rtlCol="0">
            <a:spAutoFit/>
          </a:bodyPr>
          <a:lstStyle/>
          <a:p>
            <a:r>
              <a:rPr lang="en-GB" b="1" u="sng" dirty="0" smtClean="0"/>
              <a:t>Answer:</a:t>
            </a:r>
            <a:r>
              <a:rPr lang="en-GB" dirty="0" smtClean="0"/>
              <a:t>  you Pass, which is a bid you make whenever you don’t have enough points. It doesn’t commit your side to make any more tricks than you already have.</a:t>
            </a:r>
            <a:endParaRPr lang="en-GB" b="1" u="sng" dirty="0"/>
          </a:p>
        </p:txBody>
      </p:sp>
      <p:pic>
        <p:nvPicPr>
          <p:cNvPr id="6145" name="Picture 1"/>
          <p:cNvPicPr>
            <a:picLocks noChangeAspect="1" noChangeArrowheads="1"/>
          </p:cNvPicPr>
          <p:nvPr/>
        </p:nvPicPr>
        <p:blipFill>
          <a:blip r:embed="rId2" cstate="print"/>
          <a:srcRect/>
          <a:stretch>
            <a:fillRect/>
          </a:stretch>
        </p:blipFill>
        <p:spPr bwMode="auto">
          <a:xfrm>
            <a:off x="5364088" y="3861048"/>
            <a:ext cx="3416077" cy="2766609"/>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145"/>
                                        </p:tgtEl>
                                        <p:attrNameLst>
                                          <p:attrName>style.visibility</p:attrName>
                                        </p:attrNameLst>
                                      </p:cBhvr>
                                      <p:to>
                                        <p:strVal val="visible"/>
                                      </p:to>
                                    </p:set>
                                    <p:anim calcmode="lin" valueType="num">
                                      <p:cBhvr additive="base">
                                        <p:cTn id="31" dur="500" fill="hold"/>
                                        <p:tgtEl>
                                          <p:spTgt spid="6145"/>
                                        </p:tgtEl>
                                        <p:attrNameLst>
                                          <p:attrName>ppt_x</p:attrName>
                                        </p:attrNameLst>
                                      </p:cBhvr>
                                      <p:tavLst>
                                        <p:tav tm="0">
                                          <p:val>
                                            <p:strVal val="#ppt_x"/>
                                          </p:val>
                                        </p:tav>
                                        <p:tav tm="100000">
                                          <p:val>
                                            <p:strVal val="#ppt_x"/>
                                          </p:val>
                                        </p:tav>
                                      </p:tavLst>
                                    </p:anim>
                                    <p:anim calcmode="lin" valueType="num">
                                      <p:cBhvr additive="base">
                                        <p:cTn id="32" dur="500" fill="hold"/>
                                        <p:tgtEl>
                                          <p:spTgt spid="61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42094" y="44624"/>
            <a:ext cx="1598258" cy="369332"/>
          </a:xfrm>
          <a:prstGeom prst="rect">
            <a:avLst/>
          </a:prstGeom>
          <a:noFill/>
        </p:spPr>
        <p:txBody>
          <a:bodyPr wrap="none" rtlCol="0">
            <a:spAutoFit/>
          </a:bodyPr>
          <a:lstStyle/>
          <a:p>
            <a:r>
              <a:rPr lang="en-GB" b="1" dirty="0" smtClean="0"/>
              <a:t>Introduction</a:t>
            </a:r>
            <a:endParaRPr lang="en-GB" b="1" dirty="0"/>
          </a:p>
        </p:txBody>
      </p:sp>
      <p:sp>
        <p:nvSpPr>
          <p:cNvPr id="3" name="TextBox 2"/>
          <p:cNvSpPr txBox="1"/>
          <p:nvPr/>
        </p:nvSpPr>
        <p:spPr>
          <a:xfrm>
            <a:off x="1331640" y="879103"/>
            <a:ext cx="3024336" cy="461665"/>
          </a:xfrm>
          <a:prstGeom prst="rect">
            <a:avLst/>
          </a:prstGeom>
          <a:noFill/>
        </p:spPr>
        <p:txBody>
          <a:bodyPr wrap="square" rtlCol="0">
            <a:spAutoFit/>
          </a:bodyPr>
          <a:lstStyle/>
          <a:p>
            <a:r>
              <a:rPr lang="en-GB" sz="2400" b="1" u="sng" dirty="0" smtClean="0"/>
              <a:t>The opening bid</a:t>
            </a:r>
            <a:endParaRPr lang="en-GB" sz="2400" b="1" u="sng" dirty="0"/>
          </a:p>
        </p:txBody>
      </p:sp>
      <p:sp>
        <p:nvSpPr>
          <p:cNvPr id="4" name="TextBox 3"/>
          <p:cNvSpPr txBox="1"/>
          <p:nvPr/>
        </p:nvSpPr>
        <p:spPr>
          <a:xfrm>
            <a:off x="971600" y="1556792"/>
            <a:ext cx="6912768" cy="923330"/>
          </a:xfrm>
          <a:prstGeom prst="rect">
            <a:avLst/>
          </a:prstGeom>
          <a:noFill/>
        </p:spPr>
        <p:txBody>
          <a:bodyPr wrap="square" rtlCol="0">
            <a:spAutoFit/>
          </a:bodyPr>
          <a:lstStyle/>
          <a:p>
            <a:pPr algn="just"/>
            <a:r>
              <a:rPr lang="en-GB" b="1" u="sng" dirty="0" smtClean="0"/>
              <a:t>Question</a:t>
            </a:r>
            <a:r>
              <a:rPr lang="en-GB" dirty="0" smtClean="0"/>
              <a:t>: so I have the minimum of 12 points to open the bidding, where do I start? </a:t>
            </a:r>
            <a:r>
              <a:rPr lang="en-GB" dirty="0" smtClean="0">
                <a:latin typeface="+mj-lt"/>
              </a:rPr>
              <a:t>1</a:t>
            </a:r>
            <a:r>
              <a:rPr lang="en-GB" dirty="0" smtClean="0">
                <a:solidFill>
                  <a:srgbClr val="084C13"/>
                </a:solidFill>
              </a:rPr>
              <a:t>♣</a:t>
            </a:r>
            <a:r>
              <a:rPr lang="en-GB" dirty="0" smtClean="0"/>
              <a:t>, </a:t>
            </a:r>
            <a:r>
              <a:rPr lang="en-GB" dirty="0" smtClean="0">
                <a:latin typeface="+mj-lt"/>
              </a:rPr>
              <a:t>1</a:t>
            </a:r>
            <a:r>
              <a:rPr lang="en-GB" dirty="0" smtClean="0">
                <a:solidFill>
                  <a:srgbClr val="FFC000"/>
                </a:solidFill>
              </a:rPr>
              <a:t>♦</a:t>
            </a:r>
            <a:r>
              <a:rPr lang="en-GB" dirty="0" smtClean="0"/>
              <a:t>, </a:t>
            </a:r>
            <a:r>
              <a:rPr lang="en-GB" dirty="0" smtClean="0">
                <a:latin typeface="+mj-lt"/>
              </a:rPr>
              <a:t>1</a:t>
            </a:r>
            <a:r>
              <a:rPr lang="en-GB" dirty="0" smtClean="0">
                <a:solidFill>
                  <a:srgbClr val="FF0000"/>
                </a:solidFill>
              </a:rPr>
              <a:t>♥</a:t>
            </a:r>
            <a:r>
              <a:rPr lang="en-GB" dirty="0" smtClean="0"/>
              <a:t>, </a:t>
            </a:r>
            <a:r>
              <a:rPr lang="en-GB" dirty="0" smtClean="0">
                <a:latin typeface="+mj-lt"/>
              </a:rPr>
              <a:t>1</a:t>
            </a:r>
            <a:r>
              <a:rPr lang="en-GB" dirty="0" smtClean="0">
                <a:solidFill>
                  <a:schemeClr val="bg1"/>
                </a:solidFill>
              </a:rPr>
              <a:t>♠ </a:t>
            </a:r>
            <a:r>
              <a:rPr lang="en-GB" dirty="0" smtClean="0"/>
              <a:t>or </a:t>
            </a:r>
            <a:r>
              <a:rPr lang="en-GB" dirty="0" smtClean="0">
                <a:latin typeface="+mj-lt"/>
              </a:rPr>
              <a:t>1</a:t>
            </a:r>
            <a:r>
              <a:rPr lang="en-GB" dirty="0" smtClean="0"/>
              <a:t>NT? Can I bid at the 2-level?</a:t>
            </a:r>
          </a:p>
          <a:p>
            <a:endParaRPr lang="en-GB" dirty="0"/>
          </a:p>
        </p:txBody>
      </p:sp>
      <p:sp>
        <p:nvSpPr>
          <p:cNvPr id="5" name="TextBox 4"/>
          <p:cNvSpPr txBox="1"/>
          <p:nvPr/>
        </p:nvSpPr>
        <p:spPr>
          <a:xfrm>
            <a:off x="971600" y="2492896"/>
            <a:ext cx="6912768" cy="1200329"/>
          </a:xfrm>
          <a:prstGeom prst="rect">
            <a:avLst/>
          </a:prstGeom>
          <a:noFill/>
        </p:spPr>
        <p:txBody>
          <a:bodyPr wrap="square" rtlCol="0">
            <a:spAutoFit/>
          </a:bodyPr>
          <a:lstStyle/>
          <a:p>
            <a:pPr algn="just"/>
            <a:r>
              <a:rPr lang="en-GB" b="1" u="sng" dirty="0" smtClean="0"/>
              <a:t>Answer</a:t>
            </a:r>
            <a:r>
              <a:rPr lang="en-GB" dirty="0" smtClean="0"/>
              <a:t>: generally you bid the suit you have most of. This way partner knows you have length in the suit and if he has too, it will often be better to play in that suit than any other contract because you have trumps for extra tricks. </a:t>
            </a:r>
          </a:p>
        </p:txBody>
      </p:sp>
      <p:sp>
        <p:nvSpPr>
          <p:cNvPr id="6" name="TextBox 5"/>
          <p:cNvSpPr txBox="1"/>
          <p:nvPr/>
        </p:nvSpPr>
        <p:spPr>
          <a:xfrm>
            <a:off x="971600" y="3789040"/>
            <a:ext cx="7416824" cy="646331"/>
          </a:xfrm>
          <a:prstGeom prst="rect">
            <a:avLst/>
          </a:prstGeom>
          <a:noFill/>
        </p:spPr>
        <p:txBody>
          <a:bodyPr wrap="square" rtlCol="0">
            <a:spAutoFit/>
          </a:bodyPr>
          <a:lstStyle/>
          <a:p>
            <a:pPr algn="just"/>
            <a:r>
              <a:rPr lang="en-GB" dirty="0" smtClean="0"/>
              <a:t>You tend to start bidding at the 1-level first to you take up less bidding space (remember you always have to bid higher than the previous bid).  </a:t>
            </a:r>
            <a:endParaRPr lang="en-GB" dirty="0"/>
          </a:p>
        </p:txBody>
      </p:sp>
      <p:sp>
        <p:nvSpPr>
          <p:cNvPr id="7" name="TextBox 6"/>
          <p:cNvSpPr txBox="1"/>
          <p:nvPr/>
        </p:nvSpPr>
        <p:spPr>
          <a:xfrm>
            <a:off x="971599" y="4581128"/>
            <a:ext cx="7416825" cy="1477328"/>
          </a:xfrm>
          <a:prstGeom prst="rect">
            <a:avLst/>
          </a:prstGeom>
          <a:noFill/>
        </p:spPr>
        <p:txBody>
          <a:bodyPr wrap="square" rtlCol="0">
            <a:spAutoFit/>
          </a:bodyPr>
          <a:lstStyle/>
          <a:p>
            <a:pPr algn="just"/>
            <a:r>
              <a:rPr lang="en-GB" dirty="0" smtClean="0"/>
              <a:t>This way you leave more rooms for more bids without committing to too many tricks right away. The more bids you make the better you describe your hand and the more accurately you can judge the best final contract.</a:t>
            </a:r>
          </a:p>
          <a:p>
            <a:pPr algn="just"/>
            <a:endParaRPr lang="en-GB" dirty="0" smtClean="0"/>
          </a:p>
          <a:p>
            <a:endParaRPr lang="en-GB"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2267</TotalTime>
  <Words>1513</Words>
  <Application>Microsoft Office PowerPoint</Application>
  <PresentationFormat>On-screen Show (4:3)</PresentationFormat>
  <Paragraphs>174</Paragraphs>
  <Slides>13</Slides>
  <Notes>6</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Flow</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Arion</dc:creator>
  <cp:lastModifiedBy>Teichos</cp:lastModifiedBy>
  <cp:revision>236</cp:revision>
  <dcterms:created xsi:type="dcterms:W3CDTF">2009-12-08T15:54:21Z</dcterms:created>
  <dcterms:modified xsi:type="dcterms:W3CDTF">2011-03-22T19:31:59Z</dcterms:modified>
</cp:coreProperties>
</file>