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1" r:id="rId3"/>
    <p:sldId id="274" r:id="rId4"/>
    <p:sldId id="272" r:id="rId5"/>
    <p:sldId id="273" r:id="rId6"/>
    <p:sldId id="265" r:id="rId7"/>
    <p:sldId id="275" r:id="rId8"/>
    <p:sldId id="276" r:id="rId9"/>
    <p:sldId id="277" r:id="rId10"/>
    <p:sldId id="258" r:id="rId11"/>
    <p:sldId id="280" r:id="rId12"/>
    <p:sldId id="279" r:id="rId13"/>
    <p:sldId id="283" r:id="rId14"/>
    <p:sldId id="281" r:id="rId15"/>
    <p:sldId id="282" r:id="rId16"/>
    <p:sldId id="291" r:id="rId17"/>
    <p:sldId id="262" r:id="rId18"/>
    <p:sldId id="284" r:id="rId19"/>
    <p:sldId id="285" r:id="rId20"/>
    <p:sldId id="286" r:id="rId21"/>
    <p:sldId id="287" r:id="rId22"/>
    <p:sldId id="288" r:id="rId23"/>
    <p:sldId id="301" r:id="rId24"/>
    <p:sldId id="289" r:id="rId25"/>
    <p:sldId id="293" r:id="rId26"/>
    <p:sldId id="290" r:id="rId27"/>
    <p:sldId id="294" r:id="rId28"/>
    <p:sldId id="295" r:id="rId29"/>
    <p:sldId id="297" r:id="rId30"/>
    <p:sldId id="298" r:id="rId31"/>
    <p:sldId id="299" r:id="rId32"/>
    <p:sldId id="300" r:id="rId33"/>
    <p:sldId id="270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40B4021-2D36-40EF-AFB1-E4247B400EF7}" type="datetimeFigureOut">
              <a:rPr lang="en-GB" smtClean="0"/>
              <a:pPr/>
              <a:t>07/11/2011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8642D-7645-40F6-8E75-EB5428E1635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en-GB" dirty="0" smtClean="0"/>
              <a:t>the </a:t>
            </a:r>
            <a:r>
              <a:rPr lang="en-GB" dirty="0" smtClean="0"/>
              <a:t>wonderful world of balanced hands!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676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table of point ranges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15-17: open 1NT</a:t>
            </a:r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4210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table of point ranges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15-17: open 1NT</a:t>
            </a:r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20-21: open 2NT</a:t>
            </a:r>
          </a:p>
        </p:txBody>
      </p:sp>
    </p:spTree>
    <p:extLst>
      <p:ext uri="{BB962C8B-B14F-4D97-AF65-F5344CB8AC3E}">
        <p14:creationId xmlns:p14="http://schemas.microsoft.com/office/powerpoint/2010/main" xmlns="" val="400293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table of point ranges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r>
              <a:rPr lang="en-GB" dirty="0"/>
              <a:t>12-14</a:t>
            </a:r>
            <a:r>
              <a:rPr lang="en-GB" dirty="0" smtClean="0"/>
              <a:t>: ?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15-17: open 1NT</a:t>
            </a:r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20-21: open 2NT</a:t>
            </a:r>
          </a:p>
        </p:txBody>
      </p:sp>
    </p:spTree>
    <p:extLst>
      <p:ext uri="{BB962C8B-B14F-4D97-AF65-F5344CB8AC3E}">
        <p14:creationId xmlns:p14="http://schemas.microsoft.com/office/powerpoint/2010/main" xmlns="" val="289019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table of point ranges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r>
              <a:rPr lang="en-GB" dirty="0"/>
              <a:t>12-14</a:t>
            </a:r>
            <a:r>
              <a:rPr lang="en-GB" dirty="0" smtClean="0"/>
              <a:t>: open at the 1 level, then rebid 1NT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15-17: open 1NT</a:t>
            </a:r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20-21: open 2NT</a:t>
            </a:r>
          </a:p>
        </p:txBody>
      </p:sp>
    </p:spTree>
    <p:extLst>
      <p:ext uri="{BB962C8B-B14F-4D97-AF65-F5344CB8AC3E}">
        <p14:creationId xmlns:p14="http://schemas.microsoft.com/office/powerpoint/2010/main" xmlns="" val="307086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table of point ranges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r>
              <a:rPr lang="en-GB" dirty="0"/>
              <a:t>12-14</a:t>
            </a:r>
            <a:r>
              <a:rPr lang="en-GB" dirty="0" smtClean="0"/>
              <a:t>: open at the 1 level, then rebid 1NT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15-17: open 1NT</a:t>
            </a:r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r>
              <a:rPr lang="en-GB" dirty="0" smtClean="0"/>
              <a:t>18-19: ?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20-21: open 2NT</a:t>
            </a:r>
          </a:p>
        </p:txBody>
      </p:sp>
    </p:spTree>
    <p:extLst>
      <p:ext uri="{BB962C8B-B14F-4D97-AF65-F5344CB8AC3E}">
        <p14:creationId xmlns:p14="http://schemas.microsoft.com/office/powerpoint/2010/main" xmlns="" val="242000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table of point ranges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r>
              <a:rPr lang="en-GB" dirty="0"/>
              <a:t>12-14</a:t>
            </a:r>
            <a:r>
              <a:rPr lang="en-GB" dirty="0" smtClean="0"/>
              <a:t>: open at the 1 level, then rebid 1NT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15-17: open 1NT</a:t>
            </a:r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r>
              <a:rPr lang="en-GB" dirty="0" smtClean="0"/>
              <a:t>18-19: open at the 1 level, then jump to 2NT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20-21: open 2NT</a:t>
            </a:r>
          </a:p>
        </p:txBody>
      </p:sp>
    </p:spTree>
    <p:extLst>
      <p:ext uri="{BB962C8B-B14F-4D97-AF65-F5344CB8AC3E}">
        <p14:creationId xmlns:p14="http://schemas.microsoft.com/office/powerpoint/2010/main" xmlns="" val="235344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4994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responses to 1NT openings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090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responses to 1NT openings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r>
              <a:rPr lang="en-GB" dirty="0" smtClean="0"/>
              <a:t>priority is to find a major fit!</a:t>
            </a: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6629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responses to 1NT openings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r>
              <a:rPr lang="en-GB" dirty="0" smtClean="0"/>
              <a:t>priority is to find a major fit!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r>
              <a:rPr lang="en-GB" dirty="0" smtClean="0"/>
              <a:t>with a 5+ card major - Jacoby transfers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6629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is a balanced hand?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0966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is a transfer?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9065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is a transfer?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♦ </a:t>
            </a:r>
            <a:r>
              <a:rPr lang="en-GB" dirty="0"/>
              <a:t>- transfer </a:t>
            </a:r>
            <a:r>
              <a:rPr lang="en-GB" dirty="0" smtClean="0"/>
              <a:t>to </a:t>
            </a:r>
            <a:r>
              <a:rPr lang="en-GB" dirty="0" smtClean="0">
                <a:solidFill>
                  <a:srgbClr val="FF0000"/>
                </a:solidFill>
              </a:rPr>
              <a:t>♥</a:t>
            </a:r>
          </a:p>
          <a:p>
            <a:pPr marL="4572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9002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is a transfer?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♦ </a:t>
            </a:r>
            <a:r>
              <a:rPr lang="en-GB" dirty="0"/>
              <a:t>- transfer </a:t>
            </a:r>
            <a:r>
              <a:rPr lang="en-GB" dirty="0" smtClean="0"/>
              <a:t>to </a:t>
            </a:r>
            <a:r>
              <a:rPr lang="en-GB" dirty="0" smtClean="0">
                <a:solidFill>
                  <a:srgbClr val="FF0000"/>
                </a:solidFill>
              </a:rPr>
              <a:t>♥</a:t>
            </a:r>
          </a:p>
          <a:p>
            <a:pPr marL="4572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♥ </a:t>
            </a:r>
            <a:r>
              <a:rPr lang="en-GB" dirty="0"/>
              <a:t>- transfer </a:t>
            </a:r>
            <a:r>
              <a:rPr lang="en-GB" dirty="0" smtClean="0"/>
              <a:t>to ♠</a:t>
            </a:r>
            <a:endParaRPr lang="en-GB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9002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is a transfer?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♦ </a:t>
            </a:r>
            <a:r>
              <a:rPr lang="en-GB" dirty="0"/>
              <a:t>- transfer </a:t>
            </a:r>
            <a:r>
              <a:rPr lang="en-GB" dirty="0" smtClean="0"/>
              <a:t>to </a:t>
            </a:r>
            <a:r>
              <a:rPr lang="en-GB" dirty="0" smtClean="0">
                <a:solidFill>
                  <a:srgbClr val="FF0000"/>
                </a:solidFill>
              </a:rPr>
              <a:t>♥</a:t>
            </a:r>
          </a:p>
          <a:p>
            <a:pPr marL="4572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♥ </a:t>
            </a:r>
            <a:r>
              <a:rPr lang="en-GB" dirty="0"/>
              <a:t>- transfer </a:t>
            </a:r>
            <a:r>
              <a:rPr lang="en-GB" dirty="0" smtClean="0"/>
              <a:t>to ♠</a:t>
            </a:r>
            <a:endParaRPr lang="en-GB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en-GB" dirty="0" smtClean="0"/>
              <a:t>These are FORCING bids</a:t>
            </a:r>
            <a:endParaRPr lang="en-GB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64569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now what?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1367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now what?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GB" dirty="0" smtClean="0"/>
              <a:t>0-7 points:</a:t>
            </a:r>
          </a:p>
          <a:p>
            <a:pPr marL="45720" indent="0">
              <a:buNone/>
            </a:pPr>
            <a:r>
              <a:rPr lang="en-GB" dirty="0"/>
              <a:t>	</a:t>
            </a:r>
            <a:r>
              <a:rPr lang="en-GB" dirty="0" smtClean="0"/>
              <a:t>pass</a:t>
            </a:r>
          </a:p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8618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now what?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GB" dirty="0" smtClean="0"/>
              <a:t>0-7 points:</a:t>
            </a:r>
          </a:p>
          <a:p>
            <a:pPr marL="45720" indent="0">
              <a:buNone/>
            </a:pPr>
            <a:r>
              <a:rPr lang="en-GB" dirty="0"/>
              <a:t>	</a:t>
            </a:r>
            <a:r>
              <a:rPr lang="en-GB" dirty="0" smtClean="0"/>
              <a:t>pass</a:t>
            </a:r>
          </a:p>
          <a:p>
            <a:pPr marL="45720" indent="0">
              <a:buNone/>
            </a:pPr>
            <a:r>
              <a:rPr lang="en-GB" dirty="0"/>
              <a:t>8-9 points: invite to game</a:t>
            </a:r>
          </a:p>
          <a:p>
            <a:pPr marL="45720" indent="0">
              <a:buNone/>
            </a:pPr>
            <a:r>
              <a:rPr lang="en-GB" dirty="0"/>
              <a:t>	bid 2NT</a:t>
            </a:r>
          </a:p>
          <a:p>
            <a:pPr marL="45720" indent="0">
              <a:buNone/>
            </a:pPr>
            <a:r>
              <a:rPr lang="en-GB" dirty="0"/>
              <a:t>	with a 6 card major: rebid the major</a:t>
            </a:r>
          </a:p>
        </p:txBody>
      </p:sp>
    </p:spTree>
    <p:extLst>
      <p:ext uri="{BB962C8B-B14F-4D97-AF65-F5344CB8AC3E}">
        <p14:creationId xmlns:p14="http://schemas.microsoft.com/office/powerpoint/2010/main" xmlns="" val="89573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now what?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7776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GB" dirty="0" smtClean="0"/>
              <a:t>0-7 points:</a:t>
            </a:r>
          </a:p>
          <a:p>
            <a:pPr marL="45720" indent="0">
              <a:buNone/>
            </a:pPr>
            <a:r>
              <a:rPr lang="en-GB" dirty="0"/>
              <a:t>	</a:t>
            </a:r>
            <a:r>
              <a:rPr lang="en-GB" dirty="0" smtClean="0"/>
              <a:t>pass</a:t>
            </a:r>
          </a:p>
          <a:p>
            <a:pPr marL="45720" indent="0">
              <a:buNone/>
            </a:pPr>
            <a:r>
              <a:rPr lang="en-GB" dirty="0" smtClean="0"/>
              <a:t>8-9 points: invite to game</a:t>
            </a:r>
          </a:p>
          <a:p>
            <a:pPr marL="45720" indent="0">
              <a:buNone/>
            </a:pPr>
            <a:r>
              <a:rPr lang="en-GB" dirty="0"/>
              <a:t>	</a:t>
            </a:r>
            <a:r>
              <a:rPr lang="en-GB" dirty="0" smtClean="0"/>
              <a:t>bid 2NT</a:t>
            </a:r>
          </a:p>
          <a:p>
            <a:pPr marL="45720" indent="0">
              <a:buNone/>
            </a:pPr>
            <a:r>
              <a:rPr lang="en-GB" dirty="0"/>
              <a:t>	</a:t>
            </a:r>
            <a:r>
              <a:rPr lang="en-GB" dirty="0" smtClean="0"/>
              <a:t>with a 6 card major: rebid the major</a:t>
            </a:r>
          </a:p>
          <a:p>
            <a:pPr marL="45720" indent="0">
              <a:buNone/>
            </a:pPr>
            <a:r>
              <a:rPr lang="en-GB" dirty="0" smtClean="0"/>
              <a:t>10+ points: bid game</a:t>
            </a:r>
          </a:p>
          <a:p>
            <a:pPr marL="45720" indent="0">
              <a:buNone/>
            </a:pPr>
            <a:r>
              <a:rPr lang="en-GB" dirty="0" smtClean="0"/>
              <a:t>	3NT</a:t>
            </a:r>
          </a:p>
          <a:p>
            <a:pPr marL="45720" indent="0">
              <a:buNone/>
            </a:pPr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374391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with a 4 card major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3623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with a 4 card major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GB" dirty="0" smtClean="0"/>
              <a:t>with 8+ points:</a:t>
            </a:r>
          </a:p>
          <a:p>
            <a:pPr marL="45720" indent="0">
              <a:buNone/>
            </a:pPr>
            <a:r>
              <a:rPr lang="en-GB" dirty="0" err="1" smtClean="0"/>
              <a:t>stayman</a:t>
            </a:r>
            <a:r>
              <a:rPr lang="en-GB" dirty="0" smtClean="0"/>
              <a:t> – bid 2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♣</a:t>
            </a:r>
          </a:p>
          <a:p>
            <a:pPr marL="45720" indent="0">
              <a:buNone/>
            </a:pPr>
            <a:endParaRPr lang="en-GB" dirty="0">
              <a:solidFill>
                <a:schemeClr val="accent3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en-GB" dirty="0" smtClean="0"/>
              <a:t>partner’s responses: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34637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is a balanced hand?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no singleton, and no two doubletons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03029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with a 4 card major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705592"/>
          </a:xfrm>
        </p:spPr>
        <p:txBody>
          <a:bodyPr/>
          <a:lstStyle/>
          <a:p>
            <a:pPr marL="45720" indent="0">
              <a:buNone/>
            </a:pPr>
            <a:r>
              <a:rPr lang="en-GB" dirty="0"/>
              <a:t>with 8+ points</a:t>
            </a:r>
            <a:r>
              <a:rPr lang="en-GB" dirty="0" smtClean="0"/>
              <a:t>:</a:t>
            </a:r>
          </a:p>
          <a:p>
            <a:pPr marL="45720" indent="0">
              <a:buNone/>
            </a:pPr>
            <a:r>
              <a:rPr lang="en-GB" dirty="0" err="1" smtClean="0"/>
              <a:t>stayman</a:t>
            </a:r>
            <a:r>
              <a:rPr lang="en-GB" dirty="0" smtClean="0"/>
              <a:t> – bid 2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♣</a:t>
            </a:r>
          </a:p>
          <a:p>
            <a:pPr marL="45720" indent="0">
              <a:buNone/>
            </a:pPr>
            <a:endParaRPr lang="en-GB" dirty="0">
              <a:solidFill>
                <a:schemeClr val="accent3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en-GB" dirty="0" smtClean="0"/>
              <a:t>partner’s responses:</a:t>
            </a:r>
          </a:p>
          <a:p>
            <a:pPr marL="45720" indent="0">
              <a:buNone/>
            </a:pPr>
            <a:r>
              <a:rPr lang="en-GB" dirty="0" smtClean="0"/>
              <a:t>	2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♦</a:t>
            </a:r>
            <a:r>
              <a:rPr lang="en-GB" dirty="0" smtClean="0"/>
              <a:t> - I don’t have a 4 card major</a:t>
            </a:r>
          </a:p>
        </p:txBody>
      </p:sp>
    </p:spTree>
    <p:extLst>
      <p:ext uri="{BB962C8B-B14F-4D97-AF65-F5344CB8AC3E}">
        <p14:creationId xmlns:p14="http://schemas.microsoft.com/office/powerpoint/2010/main" xmlns="" val="147958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with a 4 card major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45424" cy="3705592"/>
          </a:xfrm>
        </p:spPr>
        <p:txBody>
          <a:bodyPr/>
          <a:lstStyle/>
          <a:p>
            <a:pPr marL="45720" indent="0">
              <a:buNone/>
            </a:pPr>
            <a:r>
              <a:rPr lang="en-GB" dirty="0"/>
              <a:t>with 8+ points</a:t>
            </a:r>
            <a:r>
              <a:rPr lang="en-GB" dirty="0" smtClean="0"/>
              <a:t>:</a:t>
            </a:r>
          </a:p>
          <a:p>
            <a:pPr marL="45720" indent="0">
              <a:buNone/>
            </a:pPr>
            <a:r>
              <a:rPr lang="en-GB" dirty="0" err="1" smtClean="0"/>
              <a:t>stayman</a:t>
            </a:r>
            <a:r>
              <a:rPr lang="en-GB" dirty="0" smtClean="0"/>
              <a:t> – bid 2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♣</a:t>
            </a:r>
          </a:p>
          <a:p>
            <a:pPr marL="45720" indent="0">
              <a:buNone/>
            </a:pPr>
            <a:endParaRPr lang="en-GB" dirty="0">
              <a:solidFill>
                <a:schemeClr val="accent3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en-GB" dirty="0" smtClean="0"/>
              <a:t>partner’s responses:</a:t>
            </a:r>
          </a:p>
          <a:p>
            <a:pPr marL="45720" indent="0">
              <a:buNone/>
            </a:pPr>
            <a:r>
              <a:rPr lang="en-GB" dirty="0" smtClean="0"/>
              <a:t>	2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♦</a:t>
            </a:r>
            <a:r>
              <a:rPr lang="en-GB" dirty="0" smtClean="0"/>
              <a:t> - I don’t have a 4 card major</a:t>
            </a:r>
          </a:p>
          <a:p>
            <a:pPr marL="45720" indent="0">
              <a:buNone/>
            </a:pPr>
            <a:r>
              <a:rPr lang="en-GB" dirty="0"/>
              <a:t>	2</a:t>
            </a:r>
            <a:r>
              <a:rPr lang="en-GB" dirty="0" smtClean="0">
                <a:solidFill>
                  <a:srgbClr val="FF0000"/>
                </a:solidFill>
              </a:rPr>
              <a:t>♥ </a:t>
            </a:r>
            <a:r>
              <a:rPr lang="en-GB" dirty="0" smtClean="0"/>
              <a:t>- I have a 4 card </a:t>
            </a:r>
            <a:r>
              <a:rPr lang="en-GB" dirty="0" smtClean="0">
                <a:solidFill>
                  <a:srgbClr val="FF0000"/>
                </a:solidFill>
              </a:rPr>
              <a:t>♥ </a:t>
            </a:r>
            <a:r>
              <a:rPr lang="en-GB" dirty="0" smtClean="0"/>
              <a:t>suit (doesn’t deny 4♠s)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368226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with a 4 card major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01408" cy="3705592"/>
          </a:xfrm>
        </p:spPr>
        <p:txBody>
          <a:bodyPr/>
          <a:lstStyle/>
          <a:p>
            <a:pPr marL="45720" indent="0">
              <a:buNone/>
            </a:pPr>
            <a:r>
              <a:rPr lang="en-GB" dirty="0"/>
              <a:t>with 8+ points</a:t>
            </a:r>
            <a:r>
              <a:rPr lang="en-GB" dirty="0" smtClean="0"/>
              <a:t>:</a:t>
            </a:r>
          </a:p>
          <a:p>
            <a:pPr marL="45720" indent="0">
              <a:buNone/>
            </a:pPr>
            <a:r>
              <a:rPr lang="en-GB" dirty="0" err="1" smtClean="0"/>
              <a:t>stayman</a:t>
            </a:r>
            <a:r>
              <a:rPr lang="en-GB" dirty="0" smtClean="0"/>
              <a:t> – bid 2</a:t>
            </a:r>
            <a:r>
              <a:rPr lang="en-GB" dirty="0" smtClean="0">
                <a:solidFill>
                  <a:schemeClr val="accent3">
                    <a:lumMod val="50000"/>
                  </a:schemeClr>
                </a:solidFill>
              </a:rPr>
              <a:t>♣</a:t>
            </a:r>
          </a:p>
          <a:p>
            <a:pPr marL="45720" indent="0">
              <a:buNone/>
            </a:pPr>
            <a:endParaRPr lang="en-GB" dirty="0">
              <a:solidFill>
                <a:schemeClr val="accent3">
                  <a:lumMod val="50000"/>
                </a:schemeClr>
              </a:solidFill>
            </a:endParaRPr>
          </a:p>
          <a:p>
            <a:pPr marL="45720" indent="0">
              <a:buNone/>
            </a:pPr>
            <a:r>
              <a:rPr lang="en-GB" dirty="0" smtClean="0"/>
              <a:t>partner’s responses:</a:t>
            </a:r>
          </a:p>
          <a:p>
            <a:pPr marL="45720" indent="0">
              <a:buNone/>
            </a:pPr>
            <a:r>
              <a:rPr lang="en-GB" dirty="0" smtClean="0"/>
              <a:t>	2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♦</a:t>
            </a:r>
            <a:r>
              <a:rPr lang="en-GB" dirty="0" smtClean="0"/>
              <a:t> - I don’t have a 4 card major</a:t>
            </a:r>
          </a:p>
          <a:p>
            <a:pPr marL="45720" indent="0">
              <a:buNone/>
            </a:pPr>
            <a:r>
              <a:rPr lang="en-GB" dirty="0"/>
              <a:t>	2</a:t>
            </a:r>
            <a:r>
              <a:rPr lang="en-GB" dirty="0" smtClean="0">
                <a:solidFill>
                  <a:srgbClr val="FF0000"/>
                </a:solidFill>
              </a:rPr>
              <a:t>♥ </a:t>
            </a:r>
            <a:r>
              <a:rPr lang="en-GB" dirty="0" smtClean="0"/>
              <a:t>- I have a 4 card </a:t>
            </a:r>
            <a:r>
              <a:rPr lang="en-GB" dirty="0" smtClean="0">
                <a:solidFill>
                  <a:srgbClr val="FF0000"/>
                </a:solidFill>
              </a:rPr>
              <a:t>♥ </a:t>
            </a:r>
            <a:r>
              <a:rPr lang="en-GB" dirty="0" smtClean="0"/>
              <a:t>suit (doesn’t </a:t>
            </a:r>
            <a:r>
              <a:rPr lang="en-GB" dirty="0" smtClean="0"/>
              <a:t>deny </a:t>
            </a:r>
            <a:r>
              <a:rPr lang="en-GB" dirty="0" smtClean="0"/>
              <a:t>4♠s)</a:t>
            </a:r>
            <a:endParaRPr lang="en-GB" dirty="0" smtClean="0"/>
          </a:p>
          <a:p>
            <a:pPr marL="45720" indent="0">
              <a:buNone/>
            </a:pPr>
            <a:r>
              <a:rPr lang="en-GB" dirty="0"/>
              <a:t>	</a:t>
            </a:r>
            <a:r>
              <a:rPr lang="en-GB" dirty="0" smtClean="0"/>
              <a:t>2♠ </a:t>
            </a:r>
            <a:r>
              <a:rPr lang="en-GB" dirty="0"/>
              <a:t>- I have </a:t>
            </a:r>
            <a:r>
              <a:rPr lang="en-GB" dirty="0" smtClean="0"/>
              <a:t>a 4 card ♠ </a:t>
            </a:r>
            <a:r>
              <a:rPr lang="en-GB" dirty="0" smtClean="0"/>
              <a:t>suit (denies 4</a:t>
            </a:r>
            <a:r>
              <a:rPr lang="en-GB" dirty="0" smtClean="0">
                <a:solidFill>
                  <a:srgbClr val="FF0000"/>
                </a:solidFill>
              </a:rPr>
              <a:t>♥</a:t>
            </a:r>
            <a:r>
              <a:rPr lang="en-GB" dirty="0" smtClean="0"/>
              <a:t>s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8226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Questions?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87399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should I do with a balanced hand?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9181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should I do with a balanced hand?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r>
              <a:rPr lang="en-GB" dirty="0" smtClean="0"/>
              <a:t>bid no trump!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8912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1NT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Shows 15-17 points</a:t>
            </a:r>
          </a:p>
        </p:txBody>
      </p:sp>
    </p:spTree>
    <p:extLst>
      <p:ext uri="{BB962C8B-B14F-4D97-AF65-F5344CB8AC3E}">
        <p14:creationId xmlns:p14="http://schemas.microsoft.com/office/powerpoint/2010/main" xmlns="" val="41512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1NT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Shows 15-17 points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important: does not deny a 5 card major!</a:t>
            </a:r>
          </a:p>
        </p:txBody>
      </p:sp>
    </p:spTree>
    <p:extLst>
      <p:ext uri="{BB962C8B-B14F-4D97-AF65-F5344CB8AC3E}">
        <p14:creationId xmlns:p14="http://schemas.microsoft.com/office/powerpoint/2010/main" xmlns="" val="1454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2</a:t>
            </a:r>
            <a:r>
              <a:rPr lang="en-GB" dirty="0" smtClean="0"/>
              <a:t>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Shows 20-21 points</a:t>
            </a:r>
          </a:p>
        </p:txBody>
      </p:sp>
    </p:spTree>
    <p:extLst>
      <p:ext uri="{BB962C8B-B14F-4D97-AF65-F5344CB8AC3E}">
        <p14:creationId xmlns:p14="http://schemas.microsoft.com/office/powerpoint/2010/main" xmlns="" val="18010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2</a:t>
            </a:r>
            <a:r>
              <a:rPr lang="en-GB" dirty="0" smtClean="0"/>
              <a:t>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669360" cy="3474720"/>
          </a:xfrm>
        </p:spPr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Shows 20-21 points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r>
              <a:rPr lang="en-GB" dirty="0" smtClean="0"/>
              <a:t>important: does not deny a 5 card major!</a:t>
            </a:r>
          </a:p>
        </p:txBody>
      </p:sp>
    </p:spTree>
    <p:extLst>
      <p:ext uri="{BB962C8B-B14F-4D97-AF65-F5344CB8AC3E}">
        <p14:creationId xmlns:p14="http://schemas.microsoft.com/office/powerpoint/2010/main" xmlns="" val="348766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196</TotalTime>
  <Words>390</Words>
  <Application>Microsoft Office PowerPoint</Application>
  <PresentationFormat>On-screen Show (4:3)</PresentationFormat>
  <Paragraphs>158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Slipstream</vt:lpstr>
      <vt:lpstr>the wonderful world of balanced hands!</vt:lpstr>
      <vt:lpstr>what is a balanced hand?</vt:lpstr>
      <vt:lpstr>what is a balanced hand?</vt:lpstr>
      <vt:lpstr>what should I do with a balanced hand?</vt:lpstr>
      <vt:lpstr>what should I do with a balanced hand?</vt:lpstr>
      <vt:lpstr>1NT</vt:lpstr>
      <vt:lpstr>1NT</vt:lpstr>
      <vt:lpstr>2NT</vt:lpstr>
      <vt:lpstr>2NT</vt:lpstr>
      <vt:lpstr>table of point ranges</vt:lpstr>
      <vt:lpstr>table of point ranges</vt:lpstr>
      <vt:lpstr>table of point ranges</vt:lpstr>
      <vt:lpstr>table of point ranges</vt:lpstr>
      <vt:lpstr>table of point ranges</vt:lpstr>
      <vt:lpstr>table of point ranges</vt:lpstr>
      <vt:lpstr>examples</vt:lpstr>
      <vt:lpstr>responses to 1NT openings</vt:lpstr>
      <vt:lpstr>responses to 1NT openings</vt:lpstr>
      <vt:lpstr>responses to 1NT openings</vt:lpstr>
      <vt:lpstr>what is a transfer?</vt:lpstr>
      <vt:lpstr>what is a transfer?</vt:lpstr>
      <vt:lpstr>what is a transfer?</vt:lpstr>
      <vt:lpstr>what is a transfer?</vt:lpstr>
      <vt:lpstr>now what?</vt:lpstr>
      <vt:lpstr>now what?</vt:lpstr>
      <vt:lpstr>now what?</vt:lpstr>
      <vt:lpstr>now what?</vt:lpstr>
      <vt:lpstr>with a 4 card major</vt:lpstr>
      <vt:lpstr>with a 4 card major</vt:lpstr>
      <vt:lpstr>with a 4 card major</vt:lpstr>
      <vt:lpstr>with a 4 card major</vt:lpstr>
      <vt:lpstr>with a 4 card major</vt:lpstr>
      <vt:lpstr>Questions?</vt:lpstr>
    </vt:vector>
  </TitlesOfParts>
  <Company>Imperial College Bridge Club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responses</dc:title>
  <dc:creator>carry</dc:creator>
  <cp:lastModifiedBy>js2207</cp:lastModifiedBy>
  <cp:revision>110</cp:revision>
  <dcterms:created xsi:type="dcterms:W3CDTF">2011-10-21T11:24:48Z</dcterms:created>
  <dcterms:modified xsi:type="dcterms:W3CDTF">2011-11-07T17:35:27Z</dcterms:modified>
</cp:coreProperties>
</file>